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8" r:id="rId6"/>
    <p:sldId id="270" r:id="rId7"/>
    <p:sldId id="269" r:id="rId8"/>
    <p:sldId id="260" r:id="rId9"/>
    <p:sldId id="264" r:id="rId10"/>
    <p:sldId id="265" r:id="rId11"/>
    <p:sldId id="263" r:id="rId12"/>
    <p:sldId id="262" r:id="rId13"/>
    <p:sldId id="267" r:id="rId14"/>
    <p:sldId id="266"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84" d="100"/>
          <a:sy n="84" d="100"/>
        </p:scale>
        <p:origin x="96"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2AE975A-BD05-4A3C-9993-DD5E6C77784A}" type="datetimeFigureOut">
              <a:rPr lang="tr-TR" smtClean="0"/>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BED5D0-EFBA-4A28-9B9D-6E759208475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5528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2AE975A-BD05-4A3C-9993-DD5E6C77784A}" type="datetimeFigureOut">
              <a:rPr lang="tr-TR" smtClean="0"/>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BED5D0-EFBA-4A28-9B9D-6E7592084756}" type="slidenum">
              <a:rPr lang="tr-TR" smtClean="0"/>
              <a:t>‹#›</a:t>
            </a:fld>
            <a:endParaRPr lang="tr-TR"/>
          </a:p>
        </p:txBody>
      </p:sp>
    </p:spTree>
    <p:extLst>
      <p:ext uri="{BB962C8B-B14F-4D97-AF65-F5344CB8AC3E}">
        <p14:creationId xmlns:p14="http://schemas.microsoft.com/office/powerpoint/2010/main" val="3544017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2AE975A-BD05-4A3C-9993-DD5E6C77784A}" type="datetimeFigureOut">
              <a:rPr lang="tr-TR" smtClean="0"/>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BED5D0-EFBA-4A28-9B9D-6E7592084756}" type="slidenum">
              <a:rPr lang="tr-TR" smtClean="0"/>
              <a:t>‹#›</a:t>
            </a:fld>
            <a:endParaRPr lang="tr-TR"/>
          </a:p>
        </p:txBody>
      </p:sp>
    </p:spTree>
    <p:extLst>
      <p:ext uri="{BB962C8B-B14F-4D97-AF65-F5344CB8AC3E}">
        <p14:creationId xmlns:p14="http://schemas.microsoft.com/office/powerpoint/2010/main" val="1513912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2AE975A-BD05-4A3C-9993-DD5E6C77784A}" type="datetimeFigureOut">
              <a:rPr lang="tr-TR" smtClean="0"/>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BED5D0-EFBA-4A28-9B9D-6E7592084756}" type="slidenum">
              <a:rPr lang="tr-TR" smtClean="0"/>
              <a:t>‹#›</a:t>
            </a:fld>
            <a:endParaRPr lang="tr-TR"/>
          </a:p>
        </p:txBody>
      </p:sp>
    </p:spTree>
    <p:extLst>
      <p:ext uri="{BB962C8B-B14F-4D97-AF65-F5344CB8AC3E}">
        <p14:creationId xmlns:p14="http://schemas.microsoft.com/office/powerpoint/2010/main" val="3576000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2AE975A-BD05-4A3C-9993-DD5E6C77784A}" type="datetimeFigureOut">
              <a:rPr lang="tr-TR" smtClean="0"/>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BED5D0-EFBA-4A28-9B9D-6E759208475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3768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2AE975A-BD05-4A3C-9993-DD5E6C77784A}" type="datetimeFigureOut">
              <a:rPr lang="tr-TR" smtClean="0"/>
              <a:t>28.11.2019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BED5D0-EFBA-4A28-9B9D-6E7592084756}" type="slidenum">
              <a:rPr lang="tr-TR" smtClean="0"/>
              <a:t>‹#›</a:t>
            </a:fld>
            <a:endParaRPr lang="tr-TR"/>
          </a:p>
        </p:txBody>
      </p:sp>
    </p:spTree>
    <p:extLst>
      <p:ext uri="{BB962C8B-B14F-4D97-AF65-F5344CB8AC3E}">
        <p14:creationId xmlns:p14="http://schemas.microsoft.com/office/powerpoint/2010/main" val="1929367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2AE975A-BD05-4A3C-9993-DD5E6C77784A}" type="datetimeFigureOut">
              <a:rPr lang="tr-TR" smtClean="0"/>
              <a:t>28.11.2019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ABED5D0-EFBA-4A28-9B9D-6E7592084756}" type="slidenum">
              <a:rPr lang="tr-TR" smtClean="0"/>
              <a:t>‹#›</a:t>
            </a:fld>
            <a:endParaRPr lang="tr-TR"/>
          </a:p>
        </p:txBody>
      </p:sp>
    </p:spTree>
    <p:extLst>
      <p:ext uri="{BB962C8B-B14F-4D97-AF65-F5344CB8AC3E}">
        <p14:creationId xmlns:p14="http://schemas.microsoft.com/office/powerpoint/2010/main" val="2312377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2AE975A-BD05-4A3C-9993-DD5E6C77784A}" type="datetimeFigureOut">
              <a:rPr lang="tr-TR" smtClean="0"/>
              <a:t>28.11.2019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ABED5D0-EFBA-4A28-9B9D-6E7592084756}" type="slidenum">
              <a:rPr lang="tr-TR" smtClean="0"/>
              <a:t>‹#›</a:t>
            </a:fld>
            <a:endParaRPr lang="tr-TR"/>
          </a:p>
        </p:txBody>
      </p:sp>
    </p:spTree>
    <p:extLst>
      <p:ext uri="{BB962C8B-B14F-4D97-AF65-F5344CB8AC3E}">
        <p14:creationId xmlns:p14="http://schemas.microsoft.com/office/powerpoint/2010/main" val="2116219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2AE975A-BD05-4A3C-9993-DD5E6C77784A}" type="datetimeFigureOut">
              <a:rPr lang="tr-TR" smtClean="0"/>
              <a:t>28.11.2019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ABED5D0-EFBA-4A28-9B9D-6E7592084756}" type="slidenum">
              <a:rPr lang="tr-TR" smtClean="0"/>
              <a:t>‹#›</a:t>
            </a:fld>
            <a:endParaRPr lang="tr-TR"/>
          </a:p>
        </p:txBody>
      </p:sp>
    </p:spTree>
    <p:extLst>
      <p:ext uri="{BB962C8B-B14F-4D97-AF65-F5344CB8AC3E}">
        <p14:creationId xmlns:p14="http://schemas.microsoft.com/office/powerpoint/2010/main" val="3494747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2AE975A-BD05-4A3C-9993-DD5E6C77784A}" type="datetimeFigureOut">
              <a:rPr lang="tr-TR" smtClean="0"/>
              <a:t>28.11.2019</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ABED5D0-EFBA-4A28-9B9D-6E7592084756}" type="slidenum">
              <a:rPr lang="tr-TR" smtClean="0"/>
              <a:t>‹#›</a:t>
            </a:fld>
            <a:endParaRPr lang="tr-TR"/>
          </a:p>
        </p:txBody>
      </p:sp>
    </p:spTree>
    <p:extLst>
      <p:ext uri="{BB962C8B-B14F-4D97-AF65-F5344CB8AC3E}">
        <p14:creationId xmlns:p14="http://schemas.microsoft.com/office/powerpoint/2010/main" val="3224209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2AE975A-BD05-4A3C-9993-DD5E6C77784A}" type="datetimeFigureOut">
              <a:rPr lang="tr-TR" smtClean="0"/>
              <a:t>28.11.2019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BED5D0-EFBA-4A28-9B9D-6E7592084756}" type="slidenum">
              <a:rPr lang="tr-TR" smtClean="0"/>
              <a:t>‹#›</a:t>
            </a:fld>
            <a:endParaRPr lang="tr-TR"/>
          </a:p>
        </p:txBody>
      </p:sp>
    </p:spTree>
    <p:extLst>
      <p:ext uri="{BB962C8B-B14F-4D97-AF65-F5344CB8AC3E}">
        <p14:creationId xmlns:p14="http://schemas.microsoft.com/office/powerpoint/2010/main" val="3442613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2AE975A-BD05-4A3C-9993-DD5E6C77784A}" type="datetimeFigureOut">
              <a:rPr lang="tr-TR" smtClean="0"/>
              <a:t>28.11.2019</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ABED5D0-EFBA-4A28-9B9D-6E7592084756}"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400013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97280" y="758952"/>
            <a:ext cx="10058400" cy="2441448"/>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ATILGANLIK EĞİTİMİ</a:t>
            </a:r>
            <a:br>
              <a:rPr lang="tr-TR" dirty="0" smtClean="0"/>
            </a:br>
            <a:r>
              <a:rPr lang="tr-TR" dirty="0" smtClean="0"/>
              <a:t>                         </a:t>
            </a:r>
            <a:r>
              <a:rPr lang="tr-TR" sz="3600" dirty="0" smtClean="0"/>
              <a:t>Hazırlayan: Aslıhan </a:t>
            </a:r>
            <a:r>
              <a:rPr lang="tr-TR" sz="3600" dirty="0" err="1" smtClean="0"/>
              <a:t>Erdiç</a:t>
            </a:r>
            <a:r>
              <a:rPr lang="tr-TR" sz="3600" dirty="0" smtClean="0"/>
              <a:t> </a:t>
            </a:r>
            <a:br>
              <a:rPr lang="tr-TR" sz="3600" dirty="0" smtClean="0"/>
            </a:br>
            <a:endParaRPr lang="tr-TR" sz="3600"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10" y="2640330"/>
            <a:ext cx="8553450" cy="4217670"/>
          </a:xfrm>
          <a:prstGeom prst="rect">
            <a:avLst/>
          </a:prstGeom>
        </p:spPr>
      </p:pic>
    </p:spTree>
    <p:extLst>
      <p:ext uri="{BB962C8B-B14F-4D97-AF65-F5344CB8AC3E}">
        <p14:creationId xmlns:p14="http://schemas.microsoft.com/office/powerpoint/2010/main" val="28303644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5. Tepkilerinizi gözden geçirin. (Atılganlık öğelerinden yararlanın ve güçlü yanlarınızı not edin) </a:t>
            </a:r>
          </a:p>
          <a:p>
            <a:r>
              <a:rPr lang="tr-TR" dirty="0" smtClean="0"/>
              <a:t>6</a:t>
            </a:r>
            <a:r>
              <a:rPr lang="tr-TR" dirty="0"/>
              <a:t>. Etkin bir modeli gözleyin. (Aynı durumla iyi başa çıkabilen birini seyredin)</a:t>
            </a:r>
          </a:p>
          <a:p>
            <a:r>
              <a:rPr lang="tr-TR" dirty="0" smtClean="0"/>
              <a:t> </a:t>
            </a:r>
            <a:r>
              <a:rPr lang="tr-TR" dirty="0"/>
              <a:t>7. Alternatif tepkiler düşünün. (Başka nasıl hareket edebilirim? Daha kesin, daha az kırıcı? </a:t>
            </a:r>
          </a:p>
          <a:p>
            <a:r>
              <a:rPr lang="tr-TR" dirty="0"/>
              <a:t>8. Kendinizi durumun içinde hayal edin (Gözlerinizi kapatın ve örnek durumla etkin bir şekilde başa çıkmaya çalıştığınızı düşünün) </a:t>
            </a:r>
          </a:p>
          <a:p>
            <a:r>
              <a:rPr lang="tr-TR" dirty="0"/>
              <a:t>9. Olumlu düşünme egzersizi yapın (Kendinizle ilgili birkaç olumlu yargı sıralayın) </a:t>
            </a:r>
          </a:p>
          <a:p>
            <a:r>
              <a:rPr lang="tr-TR" dirty="0"/>
              <a:t>10. İhtiyaç duyarsanız yardım isteyin (uzman yardımı)</a:t>
            </a:r>
          </a:p>
          <a:p>
            <a:endParaRPr lang="tr-TR" dirty="0"/>
          </a:p>
        </p:txBody>
      </p:sp>
    </p:spTree>
    <p:extLst>
      <p:ext uri="{BB962C8B-B14F-4D97-AF65-F5344CB8AC3E}">
        <p14:creationId xmlns:p14="http://schemas.microsoft.com/office/powerpoint/2010/main" val="695477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11. Deneyin. (Örnek durumla başa çıkabilmek için yeni yollar deneyin) </a:t>
            </a:r>
            <a:endParaRPr lang="tr-TR" dirty="0" smtClean="0"/>
          </a:p>
          <a:p>
            <a:r>
              <a:rPr lang="tr-TR" dirty="0" smtClean="0"/>
              <a:t>12</a:t>
            </a:r>
            <a:r>
              <a:rPr lang="tr-TR" dirty="0"/>
              <a:t>. Kendinize yönelik eleştiri, değerlendirme isteyin. (Davranışlarınızın olumlu yanlarını vurgulayın</a:t>
            </a:r>
            <a:r>
              <a:rPr lang="tr-TR" dirty="0" smtClean="0"/>
              <a:t>)</a:t>
            </a:r>
          </a:p>
          <a:p>
            <a:r>
              <a:rPr lang="tr-TR" dirty="0" smtClean="0"/>
              <a:t> </a:t>
            </a:r>
            <a:r>
              <a:rPr lang="tr-TR" dirty="0"/>
              <a:t>13. Davranışlarınızı şekillendirin. (Amacınızdan emin olmak için davranışlarınızı şekillendirin</a:t>
            </a:r>
            <a:r>
              <a:rPr lang="tr-TR" dirty="0" smtClean="0"/>
              <a:t>)</a:t>
            </a:r>
          </a:p>
          <a:p>
            <a:r>
              <a:rPr lang="tr-TR" dirty="0" smtClean="0"/>
              <a:t> </a:t>
            </a:r>
            <a:r>
              <a:rPr lang="tr-TR" dirty="0"/>
              <a:t>14. Kendinize bir “gerçek dünya” sınavı verin. (Gerçek bir deneme yapın) </a:t>
            </a:r>
            <a:endParaRPr lang="tr-TR" dirty="0" smtClean="0"/>
          </a:p>
          <a:p>
            <a:r>
              <a:rPr lang="tr-TR" dirty="0" smtClean="0"/>
              <a:t>15</a:t>
            </a:r>
            <a:r>
              <a:rPr lang="tr-TR" dirty="0"/>
              <a:t>. Sınavı </a:t>
            </a:r>
            <a:r>
              <a:rPr lang="tr-TR" dirty="0" smtClean="0"/>
              <a:t>değerlendirin</a:t>
            </a:r>
          </a:p>
          <a:p>
            <a:r>
              <a:rPr lang="tr-TR" dirty="0" smtClean="0"/>
              <a:t> </a:t>
            </a:r>
            <a:r>
              <a:rPr lang="tr-TR" dirty="0"/>
              <a:t>16. Kendinizi geliştirmeye devam edin. (Yöntemleri tekrarlayın) </a:t>
            </a:r>
            <a:endParaRPr lang="tr-TR" dirty="0" smtClean="0"/>
          </a:p>
          <a:p>
            <a:r>
              <a:rPr lang="tr-TR" dirty="0" smtClean="0"/>
              <a:t>17</a:t>
            </a:r>
            <a:r>
              <a:rPr lang="tr-TR" dirty="0"/>
              <a:t>. Güç alabileceğiniz bir sistem kurun. (Sizi destekleyecek, motive edecek ilişkiler sistemi olabilir.) </a:t>
            </a:r>
          </a:p>
          <a:p>
            <a:endParaRPr lang="tr-TR" dirty="0"/>
          </a:p>
        </p:txBody>
      </p:sp>
    </p:spTree>
    <p:extLst>
      <p:ext uri="{BB962C8B-B14F-4D97-AF65-F5344CB8AC3E}">
        <p14:creationId xmlns:p14="http://schemas.microsoft.com/office/powerpoint/2010/main" val="3667311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ATILGAN AİLEDE EBEVEYN VE ÇOCUKLAR </a:t>
            </a:r>
            <a:br>
              <a:rPr lang="tr-TR" dirty="0"/>
            </a:br>
            <a:endParaRPr lang="tr-TR" dirty="0"/>
          </a:p>
        </p:txBody>
      </p:sp>
      <p:sp>
        <p:nvSpPr>
          <p:cNvPr id="3" name="İçerik Yer Tutucusu 2"/>
          <p:cNvSpPr>
            <a:spLocks noGrp="1"/>
          </p:cNvSpPr>
          <p:nvPr>
            <p:ph idx="1"/>
          </p:nvPr>
        </p:nvSpPr>
        <p:spPr>
          <a:xfrm>
            <a:off x="1097280" y="1845734"/>
            <a:ext cx="5417820" cy="4023360"/>
          </a:xfrm>
        </p:spPr>
        <p:txBody>
          <a:bodyPr>
            <a:normAutofit fontScale="70000" lnSpcReduction="20000"/>
          </a:bodyPr>
          <a:lstStyle/>
          <a:p>
            <a:r>
              <a:rPr lang="tr-TR" dirty="0" smtClean="0"/>
              <a:t> </a:t>
            </a:r>
            <a:endParaRPr lang="tr-TR" dirty="0"/>
          </a:p>
          <a:p>
            <a:r>
              <a:rPr lang="tr-TR" dirty="0"/>
              <a:t>Atılgan çocuklar aynı atılgan yetişkinler gibi daha sağlıklı, mutlu, dürüst ve daha az yönlendirilmeye açık olurlar. Kendileri için iyi şeyler hissetmeleri, onlara yetişkinliklerinde arzu ettikleri şeyleri başarmanın yolunu açar. </a:t>
            </a:r>
          </a:p>
          <a:p>
            <a:r>
              <a:rPr lang="tr-TR" dirty="0"/>
              <a:t> </a:t>
            </a:r>
          </a:p>
          <a:p>
            <a:r>
              <a:rPr lang="tr-TR" dirty="0"/>
              <a:t>Gerçek dünya hepimiz için sınırlar çizer  ve eğer çocukların bu dünya ile başa çıkabilmelerini istiyorsak, bu gerçeği mümkün olduğu kadar erken öğrenmelerinde fayda vardır. Ancak ailelerin, okulların ve çocuk eğitimi ile ilgili diğer toplumsal sistemlerin, çocukları saygıya değer insanlar olarak görmeleri, onların temel insan haklarını göz ardı etmemeleri ve kendilerini dürüstçe ifade etmelerini değerli bulmaları ve onlara bu </a:t>
            </a:r>
            <a:r>
              <a:rPr lang="tr-TR" dirty="0" smtClean="0"/>
              <a:t>ilkeler</a:t>
            </a:r>
            <a:r>
              <a:rPr lang="tr-TR" dirty="0"/>
              <a:t> </a:t>
            </a:r>
            <a:r>
              <a:rPr lang="tr-TR" dirty="0" smtClean="0"/>
              <a:t>doğrultusunda </a:t>
            </a:r>
            <a:r>
              <a:rPr lang="tr-TR" dirty="0"/>
              <a:t>davranmayı öğretmeleri çok önemlidir. Yapılan bir çalışmada  ilkokul 1-3. sınıflar ile 4-6. sınıflardan oluşan iki grubun kendi hayatlarıyla ilgili olarak deneyimlerini paylaşmada çok istekli oldukları gözlenmiştir. “Öğle yemeği sırasında beklerken birisi önünüze geçerse ne yaparsınız?” “Kız kardeşim benim iznim olmadan eşyalarımı ödünç alıyor, ne demeliyim?” “Eğer birisi sizinle alay ederse veya isimler takarsa ne yaparsınız?” </a:t>
            </a:r>
          </a:p>
        </p:txBody>
      </p:sp>
      <p:sp>
        <p:nvSpPr>
          <p:cNvPr id="4" name="AutoShape 2" descr="atılganlıkta anne babaya tavsiyeler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0910" y="1737360"/>
            <a:ext cx="4160520" cy="3749040"/>
          </a:xfrm>
          <a:prstGeom prst="rect">
            <a:avLst/>
          </a:prstGeom>
        </p:spPr>
      </p:pic>
    </p:spTree>
    <p:extLst>
      <p:ext uri="{BB962C8B-B14F-4D97-AF65-F5344CB8AC3E}">
        <p14:creationId xmlns:p14="http://schemas.microsoft.com/office/powerpoint/2010/main" val="1317504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0" y="-91440"/>
            <a:ext cx="12192000" cy="6549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3070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6600" dirty="0" smtClean="0"/>
              <a:t>DİNLEDİĞİNİZ İÇİN TEŞEKKÜR EDERİM</a:t>
            </a:r>
            <a:r>
              <a:rPr lang="tr-TR" sz="6600" dirty="0" smtClean="0">
                <a:sym typeface="Wingdings" panose="05000000000000000000" pitchFamily="2" charset="2"/>
              </a:rPr>
              <a:t></a:t>
            </a:r>
            <a:endParaRPr lang="tr-TR" sz="6600" dirty="0"/>
          </a:p>
        </p:txBody>
      </p:sp>
    </p:spTree>
    <p:extLst>
      <p:ext uri="{BB962C8B-B14F-4D97-AF65-F5344CB8AC3E}">
        <p14:creationId xmlns:p14="http://schemas.microsoft.com/office/powerpoint/2010/main" val="3059010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Atılganlık</a:t>
            </a:r>
            <a:endParaRPr lang="tr-TR" dirty="0"/>
          </a:p>
        </p:txBody>
      </p:sp>
      <p:sp>
        <p:nvSpPr>
          <p:cNvPr id="3" name="İçerik Yer Tutucusu 2"/>
          <p:cNvSpPr>
            <a:spLocks noGrp="1"/>
          </p:cNvSpPr>
          <p:nvPr>
            <p:ph idx="1"/>
          </p:nvPr>
        </p:nvSpPr>
        <p:spPr/>
        <p:txBody>
          <a:bodyPr/>
          <a:lstStyle/>
          <a:p>
            <a:r>
              <a:rPr lang="tr-TR" dirty="0"/>
              <a:t>Tanım:   Atılgan davranış biçimi, insan ilişkilerinde eşitliği gözetir ve gereksiz endişelerden arınmış bir şekilde, kendi çıkarlarımız doğrultusunda hareket edebilmemizi, kendimizi savunabilmemizi; duygularımızı dürüstçe ve rahatlıkla ifade edebilmemizi ve başkalarının haklarını çiğnemeden, kendi haklarımızı kullanabilmemizi mümkün kılar.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11214" y="3154680"/>
            <a:ext cx="5244465" cy="3223260"/>
          </a:xfrm>
          <a:prstGeom prst="rect">
            <a:avLst/>
          </a:prstGeom>
        </p:spPr>
      </p:pic>
    </p:spTree>
    <p:extLst>
      <p:ext uri="{BB962C8B-B14F-4D97-AF65-F5344CB8AC3E}">
        <p14:creationId xmlns:p14="http://schemas.microsoft.com/office/powerpoint/2010/main" val="3239737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Ayrıca atılgan davranışın dört ayrı ve özgün tepki örüntüsüne ayrılabileceğini söyleyebiliriz. Bunlar; </a:t>
            </a:r>
          </a:p>
          <a:p>
            <a:r>
              <a:rPr lang="tr-TR" dirty="0"/>
              <a:t> </a:t>
            </a:r>
          </a:p>
          <a:p>
            <a:r>
              <a:rPr lang="tr-TR" dirty="0"/>
              <a:t>1. “Hayır” diyebilme yeteneği, </a:t>
            </a:r>
            <a:endParaRPr lang="tr-TR" dirty="0" smtClean="0"/>
          </a:p>
          <a:p>
            <a:r>
              <a:rPr lang="tr-TR" dirty="0" smtClean="0"/>
              <a:t>2</a:t>
            </a:r>
            <a:r>
              <a:rPr lang="tr-TR" dirty="0"/>
              <a:t>. Bir istekte bulunabilme yeteneği</a:t>
            </a:r>
            <a:r>
              <a:rPr lang="tr-TR" dirty="0" smtClean="0"/>
              <a:t>,</a:t>
            </a:r>
          </a:p>
          <a:p>
            <a:r>
              <a:rPr lang="tr-TR" dirty="0" smtClean="0"/>
              <a:t> </a:t>
            </a:r>
            <a:r>
              <a:rPr lang="tr-TR" dirty="0"/>
              <a:t>3. Olumlu ya da olumsuz duyguları ifade edebilme yeteneği</a:t>
            </a:r>
            <a:r>
              <a:rPr lang="tr-TR" dirty="0" smtClean="0"/>
              <a:t>,</a:t>
            </a:r>
          </a:p>
          <a:p>
            <a:r>
              <a:rPr lang="tr-TR" dirty="0" smtClean="0"/>
              <a:t> </a:t>
            </a:r>
            <a:r>
              <a:rPr lang="tr-TR" dirty="0"/>
              <a:t>4. Genel tartışmaları başlatabilme, sürdürebilme ve sonuçlandırabilme yeteneğidir. </a:t>
            </a:r>
          </a:p>
          <a:p>
            <a:r>
              <a:rPr lang="tr-TR" dirty="0"/>
              <a:t> </a:t>
            </a:r>
          </a:p>
          <a:p>
            <a:r>
              <a:rPr lang="tr-TR" dirty="0"/>
              <a:t> </a:t>
            </a:r>
          </a:p>
        </p:txBody>
      </p:sp>
    </p:spTree>
    <p:extLst>
      <p:ext uri="{BB962C8B-B14F-4D97-AF65-F5344CB8AC3E}">
        <p14:creationId xmlns:p14="http://schemas.microsoft.com/office/powerpoint/2010/main" val="3524061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a:t>ATILGAN – SALDIRGAN - ÇEKİNGEN DAVRANIŞLAR </a:t>
            </a:r>
            <a:br>
              <a:rPr lang="tr-TR" sz="2800" dirty="0"/>
            </a:br>
            <a:endParaRPr lang="tr-TR" sz="2800" dirty="0"/>
          </a:p>
        </p:txBody>
      </p:sp>
      <p:sp>
        <p:nvSpPr>
          <p:cNvPr id="3" name="İçerik Yer Tutucusu 2"/>
          <p:cNvSpPr>
            <a:spLocks noGrp="1"/>
          </p:cNvSpPr>
          <p:nvPr>
            <p:ph idx="1"/>
          </p:nvPr>
        </p:nvSpPr>
        <p:spPr>
          <a:xfrm>
            <a:off x="1097280" y="1845734"/>
            <a:ext cx="4126230" cy="4023360"/>
          </a:xfrm>
        </p:spPr>
        <p:txBody>
          <a:bodyPr>
            <a:normAutofit fontScale="85000" lnSpcReduction="20000"/>
          </a:bodyPr>
          <a:lstStyle/>
          <a:p>
            <a:r>
              <a:rPr lang="tr-TR" dirty="0" smtClean="0"/>
              <a:t> </a:t>
            </a:r>
            <a:endParaRPr lang="tr-TR" dirty="0"/>
          </a:p>
          <a:p>
            <a:r>
              <a:rPr lang="tr-TR" dirty="0"/>
              <a:t>Saldırgan birey; isteklerine ulaşmak için, çoğu zaman başkalarını kırma, küçük görme eğilimlerini gösterir. </a:t>
            </a:r>
          </a:p>
          <a:p>
            <a:r>
              <a:rPr lang="tr-TR" dirty="0"/>
              <a:t> </a:t>
            </a:r>
          </a:p>
          <a:p>
            <a:r>
              <a:rPr lang="tr-TR" dirty="0"/>
              <a:t>Çekingen olan bireyler ise amaçlarına ulaşmakta ve gereksinimlerini karşılamakta güçlük çekerler. Bu yüzden çekingen insanlar  ya eksiklik kaygısıyla ya da öfkeyle doludurlar.  </a:t>
            </a:r>
          </a:p>
          <a:p>
            <a:r>
              <a:rPr lang="tr-TR" dirty="0"/>
              <a:t> </a:t>
            </a:r>
          </a:p>
          <a:p>
            <a:r>
              <a:rPr lang="tr-TR" dirty="0"/>
              <a:t>Atılganlık ise; kişiler arası iletişim ve etkileşimi kurmadaki sağlıklı davranış biçimlerinden biridir. </a:t>
            </a:r>
          </a:p>
          <a:p>
            <a:r>
              <a:rPr lang="tr-TR" dirty="0"/>
              <a:t>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6308" y="1845734"/>
            <a:ext cx="2373632" cy="2463376"/>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5839" y="3383280"/>
            <a:ext cx="2865834" cy="2807228"/>
          </a:xfrm>
          <a:prstGeom prst="rect">
            <a:avLst/>
          </a:prstGeom>
        </p:spPr>
      </p:pic>
    </p:spTree>
    <p:extLst>
      <p:ext uri="{BB962C8B-B14F-4D97-AF65-F5344CB8AC3E}">
        <p14:creationId xmlns:p14="http://schemas.microsoft.com/office/powerpoint/2010/main" val="3384372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sz="3200" dirty="0"/>
              <a:t> </a:t>
            </a:r>
            <a:r>
              <a:rPr lang="tr-TR" sz="3200" dirty="0" smtClean="0"/>
              <a:t>ÇEKİMSER </a:t>
            </a:r>
          </a:p>
          <a:p>
            <a:pPr>
              <a:buFont typeface="Wingdings" panose="05000000000000000000" pitchFamily="2" charset="2"/>
              <a:buChar char="Ø"/>
            </a:pPr>
            <a:r>
              <a:rPr lang="tr-TR" dirty="0" smtClean="0"/>
              <a:t> Kendini </a:t>
            </a:r>
            <a:r>
              <a:rPr lang="tr-TR" dirty="0"/>
              <a:t>inkar eder. </a:t>
            </a:r>
          </a:p>
          <a:p>
            <a:pPr>
              <a:buFont typeface="Wingdings" panose="05000000000000000000" pitchFamily="2" charset="2"/>
              <a:buChar char="Ø"/>
            </a:pPr>
            <a:r>
              <a:rPr lang="tr-TR" dirty="0" smtClean="0"/>
              <a:t>Tutuk </a:t>
            </a:r>
            <a:r>
              <a:rPr lang="tr-TR" dirty="0"/>
              <a:t>(Kırılmış, endişeli) </a:t>
            </a:r>
          </a:p>
          <a:p>
            <a:pPr>
              <a:buFont typeface="Wingdings" panose="05000000000000000000" pitchFamily="2" charset="2"/>
              <a:buChar char="Ø"/>
            </a:pPr>
            <a:r>
              <a:rPr lang="tr-TR" dirty="0"/>
              <a:t>Başkalarının onun adına seçim yapmasına izin verir. </a:t>
            </a:r>
          </a:p>
          <a:p>
            <a:pPr>
              <a:buFont typeface="Wingdings" panose="05000000000000000000" pitchFamily="2" charset="2"/>
              <a:buChar char="Ø"/>
            </a:pPr>
            <a:r>
              <a:rPr lang="tr-TR" dirty="0" smtClean="0"/>
              <a:t>Arzu </a:t>
            </a:r>
            <a:r>
              <a:rPr lang="tr-TR" dirty="0"/>
              <a:t>ettiği hedefe ulaşamaz. </a:t>
            </a:r>
            <a:r>
              <a:rPr lang="tr-TR" dirty="0" smtClean="0"/>
              <a:t> </a:t>
            </a:r>
            <a:endParaRPr lang="tr-TR" dirty="0"/>
          </a:p>
          <a:p>
            <a:pPr>
              <a:buFont typeface="Wingdings" panose="05000000000000000000" pitchFamily="2" charset="2"/>
              <a:buChar char="Ø"/>
            </a:pPr>
            <a:endParaRPr lang="tr-TR" dirty="0"/>
          </a:p>
          <a:p>
            <a:r>
              <a:rPr lang="tr-TR" dirty="0"/>
              <a:t> </a:t>
            </a:r>
          </a:p>
        </p:txBody>
      </p:sp>
    </p:spTree>
    <p:extLst>
      <p:ext uri="{BB962C8B-B14F-4D97-AF65-F5344CB8AC3E}">
        <p14:creationId xmlns:p14="http://schemas.microsoft.com/office/powerpoint/2010/main" val="857621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SALDIRGAN</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ü"/>
            </a:pPr>
            <a:r>
              <a:rPr lang="tr-TR" dirty="0"/>
              <a:t>Başkalarını hiçe sayarak kendini düşünür. </a:t>
            </a:r>
          </a:p>
          <a:p>
            <a:pPr>
              <a:buFont typeface="Wingdings" panose="05000000000000000000" pitchFamily="2" charset="2"/>
              <a:buChar char="ü"/>
            </a:pPr>
            <a:r>
              <a:rPr lang="tr-TR" dirty="0"/>
              <a:t>Kendini inkar eder. </a:t>
            </a:r>
          </a:p>
          <a:p>
            <a:pPr>
              <a:buFont typeface="Wingdings" panose="05000000000000000000" pitchFamily="2" charset="2"/>
              <a:buChar char="ü"/>
            </a:pPr>
            <a:r>
              <a:rPr lang="tr-TR" dirty="0"/>
              <a:t>Kendini ifade eder. </a:t>
            </a:r>
            <a:endParaRPr lang="tr-TR" dirty="0" smtClean="0"/>
          </a:p>
          <a:p>
            <a:pPr>
              <a:buFont typeface="Wingdings" panose="05000000000000000000" pitchFamily="2" charset="2"/>
              <a:buChar char="ü"/>
            </a:pPr>
            <a:r>
              <a:rPr lang="tr-TR" dirty="0" smtClean="0"/>
              <a:t>Kırılmış</a:t>
            </a:r>
            <a:r>
              <a:rPr lang="tr-TR" dirty="0"/>
              <a:t>, küçük düşürülmüş hisseder, savunmaya geçer. </a:t>
            </a:r>
            <a:endParaRPr lang="tr-TR" dirty="0" smtClean="0"/>
          </a:p>
          <a:p>
            <a:pPr>
              <a:buFont typeface="Wingdings" panose="05000000000000000000" pitchFamily="2" charset="2"/>
              <a:buChar char="ü"/>
            </a:pPr>
            <a:r>
              <a:rPr lang="tr-TR" dirty="0" smtClean="0"/>
              <a:t>Başkaları </a:t>
            </a:r>
            <a:r>
              <a:rPr lang="tr-TR" dirty="0"/>
              <a:t>için seçim yapar.</a:t>
            </a:r>
          </a:p>
          <a:p>
            <a:pPr>
              <a:buFont typeface="Wingdings" panose="05000000000000000000" pitchFamily="2" charset="2"/>
              <a:buChar char="ü"/>
            </a:pPr>
            <a:r>
              <a:rPr lang="tr-TR" dirty="0"/>
              <a:t> </a:t>
            </a:r>
          </a:p>
          <a:p>
            <a:pPr>
              <a:buFont typeface="Wingdings" panose="05000000000000000000" pitchFamily="2" charset="2"/>
              <a:buChar char="ü"/>
            </a:pPr>
            <a:r>
              <a:rPr lang="tr-TR" dirty="0"/>
              <a:t>Arzu ettiği hedefe başkalarını kırarak ulaşır. </a:t>
            </a:r>
          </a:p>
          <a:p>
            <a:pPr>
              <a:buFont typeface="Wingdings" panose="05000000000000000000" pitchFamily="2" charset="2"/>
              <a:buChar char="ü"/>
            </a:pPr>
            <a:r>
              <a:rPr lang="tr-TR" dirty="0"/>
              <a:t>Arzu ettiği hedefe ulaşamaz. </a:t>
            </a:r>
          </a:p>
        </p:txBody>
      </p:sp>
    </p:spTree>
    <p:extLst>
      <p:ext uri="{BB962C8B-B14F-4D97-AF65-F5344CB8AC3E}">
        <p14:creationId xmlns:p14="http://schemas.microsoft.com/office/powerpoint/2010/main" val="675856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ATILGAN</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dirty="0"/>
              <a:t>Kendini düşünür </a:t>
            </a:r>
            <a:endParaRPr lang="tr-TR" dirty="0" smtClean="0"/>
          </a:p>
          <a:p>
            <a:pPr>
              <a:buFont typeface="Wingdings" panose="05000000000000000000" pitchFamily="2" charset="2"/>
              <a:buChar char="Ø"/>
            </a:pPr>
            <a:r>
              <a:rPr lang="tr-TR" dirty="0" smtClean="0"/>
              <a:t>Kendini </a:t>
            </a:r>
            <a:r>
              <a:rPr lang="tr-TR" dirty="0"/>
              <a:t>ifade </a:t>
            </a:r>
            <a:r>
              <a:rPr lang="tr-TR" dirty="0" smtClean="0"/>
              <a:t>eder.</a:t>
            </a:r>
          </a:p>
          <a:p>
            <a:pPr>
              <a:buFont typeface="Wingdings" panose="05000000000000000000" pitchFamily="2" charset="2"/>
              <a:buChar char="Ø"/>
            </a:pPr>
            <a:r>
              <a:rPr lang="tr-TR" dirty="0" smtClean="0"/>
              <a:t>Kendisi </a:t>
            </a:r>
            <a:r>
              <a:rPr lang="tr-TR" dirty="0"/>
              <a:t>için seçim </a:t>
            </a:r>
            <a:r>
              <a:rPr lang="tr-TR" dirty="0" smtClean="0"/>
              <a:t>yapar</a:t>
            </a:r>
          </a:p>
          <a:p>
            <a:pPr>
              <a:buFont typeface="Wingdings" panose="05000000000000000000" pitchFamily="2" charset="2"/>
              <a:buChar char="Ø"/>
            </a:pPr>
            <a:r>
              <a:rPr lang="tr-TR" dirty="0" smtClean="0"/>
              <a:t>Arzu </a:t>
            </a:r>
            <a:r>
              <a:rPr lang="tr-TR" dirty="0"/>
              <a:t>ettiği hedefe ulaşabilir</a:t>
            </a:r>
            <a:r>
              <a:rPr lang="tr-TR" dirty="0" smtClean="0"/>
              <a:t>.</a:t>
            </a:r>
          </a:p>
        </p:txBody>
      </p:sp>
    </p:spTree>
    <p:extLst>
      <p:ext uri="{BB962C8B-B14F-4D97-AF65-F5344CB8AC3E}">
        <p14:creationId xmlns:p14="http://schemas.microsoft.com/office/powerpoint/2010/main" val="2158777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ATILGANLIK EĞİTİMİNİN İÇERİĞİ  </a:t>
            </a:r>
            <a:br>
              <a:rPr lang="tr-TR" dirty="0"/>
            </a:br>
            <a:r>
              <a:rPr lang="tr-TR" dirty="0"/>
              <a:t> </a:t>
            </a:r>
          </a:p>
        </p:txBody>
      </p:sp>
      <p:sp>
        <p:nvSpPr>
          <p:cNvPr id="3" name="İçerik Yer Tutucusu 2"/>
          <p:cNvSpPr>
            <a:spLocks noGrp="1"/>
          </p:cNvSpPr>
          <p:nvPr>
            <p:ph idx="1"/>
          </p:nvPr>
        </p:nvSpPr>
        <p:spPr/>
        <p:txBody>
          <a:bodyPr/>
          <a:lstStyle/>
          <a:p>
            <a:r>
              <a:rPr lang="tr-TR" dirty="0" smtClean="0"/>
              <a:t>• </a:t>
            </a:r>
            <a:r>
              <a:rPr lang="tr-TR" dirty="0"/>
              <a:t>Atılgan, saldırgan ve çekingen davranışları ayırt etmek, </a:t>
            </a:r>
            <a:endParaRPr lang="tr-TR" dirty="0" smtClean="0"/>
          </a:p>
          <a:p>
            <a:r>
              <a:rPr lang="tr-TR" dirty="0" smtClean="0"/>
              <a:t>• </a:t>
            </a:r>
            <a:r>
              <a:rPr lang="tr-TR" dirty="0"/>
              <a:t>Başkalarının olduğu kadar kendi haklarımızı tanımlamak, kabul etmek ve saygı duymak</a:t>
            </a:r>
            <a:r>
              <a:rPr lang="tr-TR" dirty="0" smtClean="0"/>
              <a:t>,</a:t>
            </a:r>
          </a:p>
          <a:p>
            <a:r>
              <a:rPr lang="tr-TR" dirty="0" smtClean="0"/>
              <a:t> </a:t>
            </a:r>
            <a:r>
              <a:rPr lang="tr-TR" dirty="0"/>
              <a:t>• Heyecanı azaltmak</a:t>
            </a:r>
            <a:r>
              <a:rPr lang="tr-TR" dirty="0" smtClean="0"/>
              <a:t>,</a:t>
            </a:r>
          </a:p>
          <a:p>
            <a:r>
              <a:rPr lang="tr-TR" dirty="0" smtClean="0"/>
              <a:t> </a:t>
            </a:r>
            <a:r>
              <a:rPr lang="tr-TR" dirty="0"/>
              <a:t>• Etkili kişiler arası ilişkileri geliştirmek</a:t>
            </a:r>
            <a:r>
              <a:rPr lang="tr-TR" dirty="0" smtClean="0"/>
              <a:t>,</a:t>
            </a:r>
          </a:p>
          <a:p>
            <a:r>
              <a:rPr lang="tr-TR" dirty="0" smtClean="0"/>
              <a:t> </a:t>
            </a:r>
            <a:r>
              <a:rPr lang="tr-TR" dirty="0"/>
              <a:t>• Anlamlı ve yakın ilişkiler kurmak, </a:t>
            </a:r>
            <a:endParaRPr lang="tr-TR" dirty="0" smtClean="0"/>
          </a:p>
          <a:p>
            <a:r>
              <a:rPr lang="tr-TR" dirty="0" smtClean="0"/>
              <a:t>• </a:t>
            </a:r>
            <a:r>
              <a:rPr lang="tr-TR" dirty="0"/>
              <a:t>Sözsüz davranış becerilerini geliştirmek, </a:t>
            </a:r>
            <a:endParaRPr lang="tr-TR" dirty="0" smtClean="0"/>
          </a:p>
          <a:p>
            <a:r>
              <a:rPr lang="tr-TR" dirty="0" smtClean="0"/>
              <a:t>• </a:t>
            </a:r>
            <a:r>
              <a:rPr lang="tr-TR" dirty="0"/>
              <a:t>Düşünce, duygu ve inanışları etkilice ifade etmektir. </a:t>
            </a:r>
          </a:p>
        </p:txBody>
      </p:sp>
    </p:spTree>
    <p:extLst>
      <p:ext uri="{BB962C8B-B14F-4D97-AF65-F5344CB8AC3E}">
        <p14:creationId xmlns:p14="http://schemas.microsoft.com/office/powerpoint/2010/main" val="4049540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ADIM ADIM ATILGANLIK GELİŞTİRME SÜRECİ</a:t>
            </a:r>
          </a:p>
        </p:txBody>
      </p:sp>
      <p:sp>
        <p:nvSpPr>
          <p:cNvPr id="3" name="İçerik Yer Tutucusu 2"/>
          <p:cNvSpPr>
            <a:spLocks noGrp="1"/>
          </p:cNvSpPr>
          <p:nvPr>
            <p:ph idx="1"/>
          </p:nvPr>
        </p:nvSpPr>
        <p:spPr>
          <a:xfrm>
            <a:off x="1097280" y="1845734"/>
            <a:ext cx="5909310" cy="4023360"/>
          </a:xfrm>
        </p:spPr>
        <p:txBody>
          <a:bodyPr>
            <a:normAutofit fontScale="77500" lnSpcReduction="20000"/>
          </a:bodyPr>
          <a:lstStyle/>
          <a:p>
            <a:endParaRPr lang="tr-TR" dirty="0"/>
          </a:p>
          <a:p>
            <a:r>
              <a:rPr lang="tr-TR" dirty="0"/>
              <a:t> </a:t>
            </a:r>
          </a:p>
          <a:p>
            <a:r>
              <a:rPr lang="tr-TR" dirty="0"/>
              <a:t>Atılganlık eğitimi için okulumuzda aşağıda ifade edilen çalışmalar yapılmaktadır. Bu çalışmaların ev ortamında ve okul dışı ortamlarda  da sürdürülmesi için sizler de aşağıdaki yönergelerden faydalanabilirsiniz. </a:t>
            </a:r>
          </a:p>
          <a:p>
            <a:r>
              <a:rPr lang="tr-TR" dirty="0"/>
              <a:t> </a:t>
            </a:r>
          </a:p>
          <a:p>
            <a:r>
              <a:rPr lang="tr-TR" dirty="0"/>
              <a:t>1. Kendi davranışlarınızı gözleyin (Kendinizi yeterince ifade ediyor musunuz?) </a:t>
            </a:r>
            <a:endParaRPr lang="tr-TR" dirty="0" smtClean="0"/>
          </a:p>
          <a:p>
            <a:r>
              <a:rPr lang="tr-TR" dirty="0" smtClean="0"/>
              <a:t>2</a:t>
            </a:r>
            <a:r>
              <a:rPr lang="tr-TR" dirty="0"/>
              <a:t>. Atılganlığınızı izleyin. (Her gün atılganca davrandığınız durumlar, kaçtığınız durumlar</a:t>
            </a:r>
            <a:r>
              <a:rPr lang="tr-TR" dirty="0" smtClean="0"/>
              <a:t>)</a:t>
            </a:r>
          </a:p>
          <a:p>
            <a:r>
              <a:rPr lang="tr-TR" dirty="0" smtClean="0"/>
              <a:t> </a:t>
            </a:r>
            <a:r>
              <a:rPr lang="tr-TR" dirty="0"/>
              <a:t>3. Kendinize gerçekçi amaçlar belirleyin. (Daha etkin olmak istediğiniz durum ve ilişkiler)  </a:t>
            </a:r>
            <a:endParaRPr lang="tr-TR" dirty="0" smtClean="0"/>
          </a:p>
          <a:p>
            <a:r>
              <a:rPr lang="tr-TR" dirty="0" smtClean="0"/>
              <a:t>4</a:t>
            </a:r>
            <a:r>
              <a:rPr lang="tr-TR" dirty="0"/>
              <a:t>. Belli bir durum üstünde yoğunlaşın (Gözlerinizi </a:t>
            </a:r>
            <a:r>
              <a:rPr lang="tr-TR" dirty="0" err="1"/>
              <a:t>kapatarak,belli</a:t>
            </a:r>
            <a:r>
              <a:rPr lang="tr-TR" dirty="0"/>
              <a:t> bir durumla nasıl başa çıktığınızı hayal edin) </a:t>
            </a:r>
            <a:endParaRPr lang="tr-TR" dirty="0" smtClean="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3370" y="2628900"/>
            <a:ext cx="4065270" cy="3634740"/>
          </a:xfrm>
          <a:prstGeom prst="rect">
            <a:avLst/>
          </a:prstGeom>
        </p:spPr>
      </p:pic>
    </p:spTree>
    <p:extLst>
      <p:ext uri="{BB962C8B-B14F-4D97-AF65-F5344CB8AC3E}">
        <p14:creationId xmlns:p14="http://schemas.microsoft.com/office/powerpoint/2010/main" val="1640148233"/>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282</TotalTime>
  <Words>779</Words>
  <Application>Microsoft Office PowerPoint</Application>
  <PresentationFormat>Geniş ekran</PresentationFormat>
  <Paragraphs>76</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Calibri</vt:lpstr>
      <vt:lpstr>Calibri Light</vt:lpstr>
      <vt:lpstr>Wingdings</vt:lpstr>
      <vt:lpstr>Geçmişe bakış</vt:lpstr>
      <vt:lpstr>     ATILGANLIK EĞİTİMİ                          Hazırlayan: Aslıhan Erdiç  </vt:lpstr>
      <vt:lpstr>Atılganlık</vt:lpstr>
      <vt:lpstr>PowerPoint Sunusu</vt:lpstr>
      <vt:lpstr>ATILGAN – SALDIRGAN - ÇEKİNGEN DAVRANIŞLAR  </vt:lpstr>
      <vt:lpstr>PowerPoint Sunusu</vt:lpstr>
      <vt:lpstr>SALDIRGAN</vt:lpstr>
      <vt:lpstr>ATILGAN</vt:lpstr>
      <vt:lpstr>ATILGANLIK EĞİTİMİNİN İÇERİĞİ    </vt:lpstr>
      <vt:lpstr>ADIM ADIM ATILGANLIK GELİŞTİRME SÜRECİ</vt:lpstr>
      <vt:lpstr>PowerPoint Sunusu</vt:lpstr>
      <vt:lpstr>PowerPoint Sunusu</vt:lpstr>
      <vt:lpstr>ATILGAN AİLEDE EBEVEYN VE ÇOCUKLAR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ATILGANLIK EĞİTİMİ</dc:title>
  <dc:creator>Win10</dc:creator>
  <cp:lastModifiedBy>Win10</cp:lastModifiedBy>
  <cp:revision>9</cp:revision>
  <dcterms:created xsi:type="dcterms:W3CDTF">2019-11-27T11:37:14Z</dcterms:created>
  <dcterms:modified xsi:type="dcterms:W3CDTF">2019-11-28T10:08:10Z</dcterms:modified>
</cp:coreProperties>
</file>