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66" r:id="rId3"/>
    <p:sldId id="257" r:id="rId4"/>
    <p:sldId id="265" r:id="rId5"/>
    <p:sldId id="261" r:id="rId6"/>
    <p:sldId id="263" r:id="rId7"/>
    <p:sldId id="262" r:id="rId8"/>
    <p:sldId id="260" r:id="rId9"/>
    <p:sldId id="259" r:id="rId10"/>
    <p:sldId id="267" r:id="rId11"/>
    <p:sldId id="258"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84" d="100"/>
          <a:sy n="84" d="100"/>
        </p:scale>
        <p:origin x="96"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1315599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309D73-066B-454A-89E6-C11DBB796FE6}"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273362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1951887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4158019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1594264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2309D73-066B-454A-89E6-C11DBB796FE6}" type="datetimeFigureOut">
              <a:rPr lang="tr-TR" smtClean="0"/>
              <a:t>27.12.2019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2764806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2309D73-066B-454A-89E6-C11DBB796FE6}" type="datetimeFigureOut">
              <a:rPr lang="tr-TR" smtClean="0"/>
              <a:t>27.12.2019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4228325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3299608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3437872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9082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2309D73-066B-454A-89E6-C11DBB796FE6}" type="datetimeFigureOut">
              <a:rPr lang="tr-TR" smtClean="0"/>
              <a:t>27.12.2019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63141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309D73-066B-454A-89E6-C11DBB796FE6}"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1636927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309D73-066B-454A-89E6-C11DBB796FE6}" type="datetimeFigureOut">
              <a:rPr lang="tr-TR" smtClean="0"/>
              <a:t>27.12.2019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298127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309D73-066B-454A-89E6-C11DBB796FE6}" type="datetimeFigureOut">
              <a:rPr lang="tr-TR" smtClean="0"/>
              <a:t>27.12.2019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391297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09D73-066B-454A-89E6-C11DBB796FE6}" type="datetimeFigureOut">
              <a:rPr lang="tr-TR" smtClean="0"/>
              <a:t>27.12.2019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2000591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309D73-066B-454A-89E6-C11DBB796FE6}"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1084138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309D73-066B-454A-89E6-C11DBB796FE6}" type="datetimeFigureOut">
              <a:rPr lang="tr-TR" smtClean="0"/>
              <a:t>27.12.2019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CB35EB-0567-41FB-8D1F-A645018882D8}" type="slidenum">
              <a:rPr lang="tr-TR" smtClean="0"/>
              <a:t>‹#›</a:t>
            </a:fld>
            <a:endParaRPr lang="tr-TR"/>
          </a:p>
        </p:txBody>
      </p:sp>
    </p:spTree>
    <p:extLst>
      <p:ext uri="{BB962C8B-B14F-4D97-AF65-F5344CB8AC3E}">
        <p14:creationId xmlns:p14="http://schemas.microsoft.com/office/powerpoint/2010/main" val="212725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2309D73-066B-454A-89E6-C11DBB796FE6}" type="datetimeFigureOut">
              <a:rPr lang="tr-TR" smtClean="0"/>
              <a:t>27.12.2019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9CB35EB-0567-41FB-8D1F-A645018882D8}" type="slidenum">
              <a:rPr lang="tr-TR" smtClean="0"/>
              <a:t>‹#›</a:t>
            </a:fld>
            <a:endParaRPr lang="tr-TR"/>
          </a:p>
        </p:txBody>
      </p:sp>
    </p:spTree>
    <p:extLst>
      <p:ext uri="{BB962C8B-B14F-4D97-AF65-F5344CB8AC3E}">
        <p14:creationId xmlns:p14="http://schemas.microsoft.com/office/powerpoint/2010/main" val="270831517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8631" y="537210"/>
            <a:ext cx="6092189" cy="3829049"/>
          </a:xfrm>
        </p:spPr>
        <p:txBody>
          <a:bodyPr/>
          <a:lstStyle/>
          <a:p>
            <a:r>
              <a:rPr lang="tr-TR" dirty="0" smtClean="0"/>
              <a:t>ERGENLİK DÖNEMİ</a:t>
            </a:r>
            <a:endParaRPr lang="tr-TR" dirty="0"/>
          </a:p>
        </p:txBody>
      </p:sp>
      <p:sp>
        <p:nvSpPr>
          <p:cNvPr id="3" name="Alt Başlık 2"/>
          <p:cNvSpPr>
            <a:spLocks noGrp="1"/>
          </p:cNvSpPr>
          <p:nvPr>
            <p:ph type="subTitle" idx="1"/>
          </p:nvPr>
        </p:nvSpPr>
        <p:spPr>
          <a:xfrm>
            <a:off x="1154955" y="4217670"/>
            <a:ext cx="8825658" cy="1421130"/>
          </a:xfrm>
        </p:spPr>
        <p:txBody>
          <a:bodyPr/>
          <a:lstStyle/>
          <a:p>
            <a:r>
              <a:rPr lang="tr-TR" dirty="0" smtClean="0"/>
              <a:t>ASLIHAN ERDİÇ</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6250" y="445770"/>
            <a:ext cx="7452360" cy="5909310"/>
          </a:xfrm>
          <a:prstGeom prst="rect">
            <a:avLst/>
          </a:prstGeom>
        </p:spPr>
      </p:pic>
    </p:spTree>
    <p:extLst>
      <p:ext uri="{BB962C8B-B14F-4D97-AF65-F5344CB8AC3E}">
        <p14:creationId xmlns:p14="http://schemas.microsoft.com/office/powerpoint/2010/main" val="199198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DUYGUSAL- RUHSAL DEĞİŞİKLİKLER</a:t>
            </a:r>
            <a:endParaRPr lang="tr-TR" dirty="0"/>
          </a:p>
        </p:txBody>
      </p:sp>
      <p:sp>
        <p:nvSpPr>
          <p:cNvPr id="3" name="İçerik Yer Tutucusu 2"/>
          <p:cNvSpPr>
            <a:spLocks noGrp="1"/>
          </p:cNvSpPr>
          <p:nvPr>
            <p:ph idx="1"/>
          </p:nvPr>
        </p:nvSpPr>
        <p:spPr>
          <a:xfrm>
            <a:off x="1154955" y="2603500"/>
            <a:ext cx="5794486" cy="3416300"/>
          </a:xfrm>
        </p:spPr>
        <p:txBody>
          <a:bodyPr>
            <a:normAutofit fontScale="85000" lnSpcReduction="20000"/>
          </a:bodyPr>
          <a:lstStyle/>
          <a:p>
            <a:pPr algn="just"/>
            <a:r>
              <a:rPr lang="tr-TR" dirty="0"/>
              <a:t>İlköğretimin 2.kademesine denk düşen yıllar olan ilk ergenlikte, cinsel uyanışla birlikte yeni ruhsal özellikler ve davranışlar kendini gösterir. Çocuklar oldukça dengeli  ve uzun bir davranış döneminden sonra ansızın dengesiz ve düzensiz bir evre olan “ergenlik dönemi” </a:t>
            </a:r>
            <a:r>
              <a:rPr lang="tr-TR" dirty="0" err="1"/>
              <a:t>nin</a:t>
            </a:r>
            <a:r>
              <a:rPr lang="tr-TR" dirty="0"/>
              <a:t> içinde bulurlar kendilerini. Dengeli ve uyumlu ilkokul çocuğu gider, yerine oldukça </a:t>
            </a:r>
            <a:r>
              <a:rPr lang="tr-TR" b="1" dirty="0"/>
              <a:t>tedirgin, güç beğenen </a:t>
            </a:r>
            <a:r>
              <a:rPr lang="tr-TR" dirty="0"/>
              <a:t>çabuk tepki gösteren bir ergen gelir. Duyguları iniş ve çıkışlar gösterir. Tepkileri önceden kestirilemez, derslerle ilgisi azalmış, çalışma düzeni bozulmuştur. İstekleri artmıştır. Kendine tanınan hakları yetersiz bulur. Evdeki </a:t>
            </a:r>
            <a:r>
              <a:rPr lang="tr-TR" b="1" dirty="0"/>
              <a:t>kuralların çokluğundan ve sıklığından </a:t>
            </a:r>
            <a:r>
              <a:rPr lang="tr-TR" dirty="0"/>
              <a:t>yakınır. İlgileri artmış, gelip geçici olan hevesleri çoğalmıştır. </a:t>
            </a:r>
            <a:r>
              <a:rPr lang="tr-TR" b="1" dirty="0"/>
              <a:t>Süse ve giyime olan düşkünlük </a:t>
            </a:r>
            <a:r>
              <a:rPr lang="tr-TR" dirty="0"/>
              <a:t>artar. Toplumsal olaylara ve politikaya ilgi artar. Kulaktan dolma görüşleri savunur, büyüklerle tartışmaya girişir. </a:t>
            </a:r>
            <a:r>
              <a:rPr lang="tr-TR" b="1" dirty="0"/>
              <a:t>Ana-babaya ters gelen davranışları</a:t>
            </a:r>
            <a:r>
              <a:rPr lang="tr-TR" dirty="0"/>
              <a:t> yapmaktan ve devam ettirmekten büyük zevk duyar.</a:t>
            </a:r>
          </a:p>
        </p:txBody>
      </p:sp>
      <p:pic>
        <p:nvPicPr>
          <p:cNvPr id="1026" name="Picture 2" descr="ERGENLİK DÖNEMİ KAYG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3625" y="2854325"/>
            <a:ext cx="4404995"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281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0" indent="0">
              <a:buNone/>
            </a:pPr>
            <a:r>
              <a:rPr lang="tr-TR" dirty="0" smtClean="0"/>
              <a:t>-Hayatı </a:t>
            </a:r>
            <a:r>
              <a:rPr lang="tr-TR" dirty="0"/>
              <a:t>sorgulama</a:t>
            </a:r>
            <a:r>
              <a:rPr lang="tr-TR" dirty="0" smtClean="0"/>
              <a:t/>
            </a:r>
            <a:br>
              <a:rPr lang="tr-TR" dirty="0" smtClean="0"/>
            </a:br>
            <a:r>
              <a:rPr lang="tr-TR" dirty="0"/>
              <a:t>-Fikir çatışmaları, asilik</a:t>
            </a:r>
            <a:r>
              <a:rPr lang="tr-TR" dirty="0" smtClean="0"/>
              <a:t/>
            </a:r>
            <a:br>
              <a:rPr lang="tr-TR" dirty="0" smtClean="0"/>
            </a:br>
            <a:r>
              <a:rPr lang="tr-TR" dirty="0"/>
              <a:t>-Saldırganlık ve şiddet eğilimi</a:t>
            </a:r>
            <a:r>
              <a:rPr lang="tr-TR" dirty="0" smtClean="0"/>
              <a:t/>
            </a:r>
            <a:br>
              <a:rPr lang="tr-TR" dirty="0" smtClean="0"/>
            </a:br>
            <a:r>
              <a:rPr lang="tr-TR" dirty="0"/>
              <a:t>-Duygusallık ve hassasiyet</a:t>
            </a:r>
            <a:r>
              <a:rPr lang="tr-TR" dirty="0" smtClean="0"/>
              <a:t/>
            </a:r>
            <a:br>
              <a:rPr lang="tr-TR" dirty="0" smtClean="0"/>
            </a:br>
            <a:r>
              <a:rPr lang="tr-TR" dirty="0"/>
              <a:t>-Bencillik ve bağımsız olma isteği</a:t>
            </a:r>
            <a:r>
              <a:rPr lang="tr-TR" dirty="0" smtClean="0"/>
              <a:t/>
            </a:r>
            <a:br>
              <a:rPr lang="tr-TR" dirty="0" smtClean="0"/>
            </a:br>
            <a:r>
              <a:rPr lang="tr-TR" dirty="0"/>
              <a:t>-Güvensizlik ve başkalarını suçlama</a:t>
            </a:r>
            <a:r>
              <a:rPr lang="tr-TR" dirty="0" smtClean="0"/>
              <a:t/>
            </a:r>
            <a:br>
              <a:rPr lang="tr-TR" dirty="0" smtClean="0"/>
            </a:br>
            <a:r>
              <a:rPr lang="tr-TR" dirty="0"/>
              <a:t>-Madde alışkanlıklarına merak</a:t>
            </a:r>
            <a:r>
              <a:rPr lang="tr-TR" dirty="0" smtClean="0"/>
              <a:t/>
            </a:r>
            <a:br>
              <a:rPr lang="tr-TR" dirty="0" smtClean="0"/>
            </a:br>
            <a:r>
              <a:rPr lang="tr-TR" dirty="0"/>
              <a:t>-Dış görünüme özen </a:t>
            </a:r>
            <a:r>
              <a:rPr lang="tr-TR" dirty="0" smtClean="0"/>
              <a:t>gösterme</a:t>
            </a:r>
            <a:br>
              <a:rPr lang="tr-TR" dirty="0" smtClean="0"/>
            </a:br>
            <a:r>
              <a:rPr lang="tr-TR" dirty="0"/>
              <a:t>-Beğenilme </a:t>
            </a:r>
            <a:r>
              <a:rPr lang="tr-TR" dirty="0" smtClean="0"/>
              <a:t>isteği</a:t>
            </a:r>
          </a:p>
          <a:p>
            <a:pPr marL="0" indent="0">
              <a:buNone/>
            </a:pPr>
            <a:r>
              <a:rPr lang="tr-TR" dirty="0" smtClean="0"/>
              <a:t>-Karamsarlık</a:t>
            </a:r>
          </a:p>
          <a:p>
            <a:pPr marL="0" indent="0">
              <a:buNone/>
            </a:pPr>
            <a:r>
              <a:rPr lang="tr-TR" dirty="0" smtClean="0"/>
              <a:t>-Belli bir gruba katılma isteği</a:t>
            </a:r>
          </a:p>
          <a:p>
            <a:pPr marL="0" indent="0">
              <a:buNone/>
            </a:pPr>
            <a:r>
              <a:rPr lang="tr-TR" dirty="0" smtClean="0"/>
              <a:t>-</a:t>
            </a:r>
            <a:r>
              <a:rPr lang="tr-TR" dirty="0" err="1" smtClean="0"/>
              <a:t>Sağlıka</a:t>
            </a:r>
            <a:r>
              <a:rPr lang="tr-TR" dirty="0" smtClean="0"/>
              <a:t> ilgili kaygılar</a:t>
            </a:r>
          </a:p>
          <a:p>
            <a:pPr marL="0" indent="0">
              <a:buNone/>
            </a:pPr>
            <a:r>
              <a:rPr lang="tr-TR" dirty="0" smtClean="0"/>
              <a:t>-Kız erkek ilişkileri ile ilgili kaygılar</a:t>
            </a:r>
          </a:p>
          <a:p>
            <a:pPr marL="0" indent="0">
              <a:buNone/>
            </a:pPr>
            <a:r>
              <a:rPr lang="tr-TR" dirty="0" smtClean="0"/>
              <a:t>-Aile ve ev ile ilgili kaygılar</a:t>
            </a:r>
          </a:p>
          <a:p>
            <a:pPr marL="0" indent="0">
              <a:buNone/>
            </a:pPr>
            <a:r>
              <a:rPr lang="tr-TR" dirty="0" smtClean="0"/>
              <a:t>-Okulla ilgili kaygılar</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2442368"/>
            <a:ext cx="6137910" cy="3738563"/>
          </a:xfrm>
          <a:prstGeom prst="rect">
            <a:avLst/>
          </a:prstGeom>
        </p:spPr>
      </p:pic>
    </p:spTree>
    <p:extLst>
      <p:ext uri="{BB962C8B-B14F-4D97-AF65-F5344CB8AC3E}">
        <p14:creationId xmlns:p14="http://schemas.microsoft.com/office/powerpoint/2010/main" val="3904455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SOSYAL GELİŞİM</a:t>
            </a:r>
            <a:br>
              <a:rPr lang="tr-TR" sz="2400" dirty="0" smtClean="0"/>
            </a:br>
            <a:r>
              <a:rPr lang="tr-TR" sz="2400" dirty="0"/>
              <a:t/>
            </a:r>
            <a:br>
              <a:rPr lang="tr-TR" sz="2400" dirty="0"/>
            </a:br>
            <a:r>
              <a:rPr lang="tr-TR" sz="2400" dirty="0" smtClean="0"/>
              <a:t/>
            </a:r>
            <a:br>
              <a:rPr lang="tr-TR" sz="2400" dirty="0" smtClean="0"/>
            </a:br>
            <a:r>
              <a:rPr lang="tr-TR" sz="2400" dirty="0" smtClean="0">
                <a:solidFill>
                  <a:schemeClr val="tx1"/>
                </a:solidFill>
              </a:rPr>
              <a:t>Ergenlik </a:t>
            </a:r>
            <a:r>
              <a:rPr lang="tr-TR" sz="2400" dirty="0">
                <a:solidFill>
                  <a:schemeClr val="tx1"/>
                </a:solidFill>
              </a:rPr>
              <a:t>çağı, kişiliğin toplumsal nitelik kazandığı  bir arayış dönemidir. Ergen, kim olduğunu, neye değer vereceğini, kime bağlanıp inanacağını, amacını bulmaya çalışır. Çevresinde daima onun gibi olmak istediği kişileri arar. Böylece </a:t>
            </a:r>
            <a:r>
              <a:rPr lang="tr-TR" sz="2400" b="1" dirty="0">
                <a:solidFill>
                  <a:schemeClr val="tx1"/>
                </a:solidFill>
              </a:rPr>
              <a:t>özdeşleşme </a:t>
            </a:r>
            <a:r>
              <a:rPr lang="tr-TR" sz="2400" dirty="0">
                <a:solidFill>
                  <a:schemeClr val="tx1"/>
                </a:solidFill>
              </a:rPr>
              <a:t>yaparak kişiliğine biçim verirken, yetiştiği çevrenin ekonomik ve </a:t>
            </a:r>
            <a:r>
              <a:rPr lang="tr-TR" sz="2400" dirty="0" err="1">
                <a:solidFill>
                  <a:schemeClr val="tx1"/>
                </a:solidFill>
              </a:rPr>
              <a:t>sosyo</a:t>
            </a:r>
            <a:r>
              <a:rPr lang="tr-TR" sz="2400" dirty="0">
                <a:solidFill>
                  <a:schemeClr val="tx1"/>
                </a:solidFill>
              </a:rPr>
              <a:t>-kültürel koşullarının etkisi altında, sorumluluk ve özerklik arasında denge kurmak ister.  Zamanla karşı cinse olan düşmanca duyguların yerini ilgi alır. Ergen zamanla içinde bulunduğu grubun idealleri ve sosyal standartlarıyla kendi davranışlarını değerlendirmek durumundadır. Yeteneklerini, dürtü ve ilgilerini grup istekleri doğrultusunda yöneltmesi doğrultusunda başarısı gelişir.</a:t>
            </a:r>
          </a:p>
        </p:txBody>
      </p:sp>
      <p:sp>
        <p:nvSpPr>
          <p:cNvPr id="3" name="İçerik Yer Tutucusu 2"/>
          <p:cNvSpPr>
            <a:spLocks noGrp="1"/>
          </p:cNvSpPr>
          <p:nvPr>
            <p:ph idx="1"/>
          </p:nvPr>
        </p:nvSpPr>
        <p:spPr>
          <a:xfrm>
            <a:off x="1154954" y="2603500"/>
            <a:ext cx="8825659" cy="3957320"/>
          </a:xfrm>
        </p:spPr>
        <p:txBody>
          <a:bodyPr/>
          <a:lstStyle/>
          <a:p>
            <a:endParaRPr lang="tr-TR" dirty="0"/>
          </a:p>
        </p:txBody>
      </p:sp>
    </p:spTree>
    <p:extLst>
      <p:ext uri="{BB962C8B-B14F-4D97-AF65-F5344CB8AC3E}">
        <p14:creationId xmlns:p14="http://schemas.microsoft.com/office/powerpoint/2010/main" val="2732775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804" y="2489200"/>
            <a:ext cx="8825659" cy="3416300"/>
          </a:xfrm>
        </p:spPr>
        <p:txBody>
          <a:bodyPr>
            <a:normAutofit/>
          </a:bodyPr>
          <a:lstStyle/>
          <a:p>
            <a:r>
              <a:rPr lang="tr-TR" sz="4800" dirty="0" smtClean="0"/>
              <a:t>DİNLEDİĞİNİZ İÇİN TEŞEKKÜR EDERİM..</a:t>
            </a:r>
            <a:r>
              <a:rPr lang="tr-TR" sz="4800" dirty="0" smtClean="0">
                <a:sym typeface="Wingdings" panose="05000000000000000000" pitchFamily="2" charset="2"/>
              </a:rPr>
              <a:t> </a:t>
            </a:r>
            <a:endParaRPr lang="tr-TR" sz="4800" dirty="0"/>
          </a:p>
        </p:txBody>
      </p:sp>
    </p:spTree>
    <p:extLst>
      <p:ext uri="{BB962C8B-B14F-4D97-AF65-F5344CB8AC3E}">
        <p14:creationId xmlns:p14="http://schemas.microsoft.com/office/powerpoint/2010/main" val="394053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47500" lnSpcReduction="20000"/>
          </a:bodyPr>
          <a:lstStyle/>
          <a:p>
            <a:pPr marL="68580" indent="0">
              <a:buNone/>
            </a:pPr>
            <a:r>
              <a:rPr lang="tr-TR" sz="3200" dirty="0"/>
              <a:t>İnsanın doğumundan ölümüne kadar olan yaşam süresi değişik evrelere ayrılmıştır.</a:t>
            </a:r>
          </a:p>
          <a:p>
            <a:endParaRPr lang="tr-TR" sz="3200" dirty="0"/>
          </a:p>
          <a:p>
            <a:r>
              <a:rPr lang="tr-TR" sz="3200" dirty="0"/>
              <a:t>Bebeklik</a:t>
            </a:r>
          </a:p>
          <a:p>
            <a:endParaRPr lang="tr-TR" sz="3200" dirty="0"/>
          </a:p>
          <a:p>
            <a:r>
              <a:rPr lang="tr-TR" sz="3200" dirty="0"/>
              <a:t>Çocukluk</a:t>
            </a:r>
          </a:p>
          <a:p>
            <a:endParaRPr lang="tr-TR" sz="3200" dirty="0"/>
          </a:p>
          <a:p>
            <a:r>
              <a:rPr lang="tr-TR" sz="3200" dirty="0"/>
              <a:t>Ergenlik</a:t>
            </a:r>
          </a:p>
          <a:p>
            <a:endParaRPr lang="tr-TR" sz="3200" dirty="0"/>
          </a:p>
          <a:p>
            <a:r>
              <a:rPr lang="tr-TR" sz="3200" dirty="0"/>
              <a:t>Yetişkinlik </a:t>
            </a:r>
          </a:p>
          <a:p>
            <a:endParaRPr lang="tr-TR" sz="3200" dirty="0"/>
          </a:p>
          <a:p>
            <a:r>
              <a:rPr lang="tr-TR" sz="3200" dirty="0"/>
              <a:t>Yaşlılık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290" y="2185988"/>
            <a:ext cx="7620000" cy="3990975"/>
          </a:xfrm>
          <a:prstGeom prst="rect">
            <a:avLst/>
          </a:prstGeom>
        </p:spPr>
      </p:pic>
    </p:spTree>
    <p:extLst>
      <p:ext uri="{BB962C8B-B14F-4D97-AF65-F5344CB8AC3E}">
        <p14:creationId xmlns:p14="http://schemas.microsoft.com/office/powerpoint/2010/main" val="1640126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ERGENLİK DÖNEMİ NEDİR?</a:t>
            </a:r>
            <a:endParaRPr lang="tr-TR" dirty="0"/>
          </a:p>
        </p:txBody>
      </p:sp>
      <p:sp>
        <p:nvSpPr>
          <p:cNvPr id="3" name="İçerik Yer Tutucusu 2"/>
          <p:cNvSpPr>
            <a:spLocks noGrp="1"/>
          </p:cNvSpPr>
          <p:nvPr>
            <p:ph idx="1"/>
          </p:nvPr>
        </p:nvSpPr>
        <p:spPr>
          <a:xfrm>
            <a:off x="1154955" y="2603500"/>
            <a:ext cx="5200126" cy="3416300"/>
          </a:xfrm>
        </p:spPr>
        <p:txBody>
          <a:bodyPr/>
          <a:lstStyle/>
          <a:p>
            <a:pPr marL="0" indent="0" algn="just">
              <a:buNone/>
            </a:pPr>
            <a:r>
              <a:rPr lang="tr-TR" dirty="0" smtClean="0">
                <a:solidFill>
                  <a:srgbClr val="000000"/>
                </a:solidFill>
                <a:latin typeface="Century Gothic" pitchFamily="34" charset="0"/>
                <a:ea typeface="Tahoma" pitchFamily="34" charset="0"/>
                <a:cs typeface="Tahoma" pitchFamily="34" charset="0"/>
              </a:rPr>
              <a:t>Ergenlik dönemi,</a:t>
            </a:r>
          </a:p>
          <a:p>
            <a:pPr marL="0" indent="0" algn="just">
              <a:buNone/>
            </a:pPr>
            <a:r>
              <a:rPr lang="tr-TR" dirty="0" smtClean="0">
                <a:solidFill>
                  <a:srgbClr val="000000"/>
                </a:solidFill>
                <a:latin typeface="Century Gothic" pitchFamily="34" charset="0"/>
                <a:ea typeface="Tahoma" pitchFamily="34" charset="0"/>
                <a:cs typeface="Tahoma" pitchFamily="34" charset="0"/>
              </a:rPr>
              <a:t> Biyolojik, psikolojik, zihinsel ve sosyal açıdan bir gelişme ve olgunlaşmanın yer aldığı çocukluktan erişkinliğe geçiş dönemidir. </a:t>
            </a:r>
          </a:p>
          <a:p>
            <a:pPr algn="just"/>
            <a:endParaRPr lang="tr-TR" dirty="0"/>
          </a:p>
        </p:txBody>
      </p:sp>
    </p:spTree>
    <p:extLst>
      <p:ext uri="{BB962C8B-B14F-4D97-AF65-F5344CB8AC3E}">
        <p14:creationId xmlns:p14="http://schemas.microsoft.com/office/powerpoint/2010/main" val="1530388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Başlangıç Dönemi :</a:t>
            </a:r>
            <a:br>
              <a:rPr lang="tr-TR" dirty="0" smtClean="0"/>
            </a:br>
            <a:endParaRPr lang="tr-TR" dirty="0"/>
          </a:p>
        </p:txBody>
      </p:sp>
      <p:sp>
        <p:nvSpPr>
          <p:cNvPr id="3" name="İçerik Yer Tutucusu 2"/>
          <p:cNvSpPr>
            <a:spLocks noGrp="1"/>
          </p:cNvSpPr>
          <p:nvPr>
            <p:ph idx="1"/>
          </p:nvPr>
        </p:nvSpPr>
        <p:spPr>
          <a:xfrm>
            <a:off x="1154955" y="2603500"/>
            <a:ext cx="4365736" cy="3416300"/>
          </a:xfrm>
        </p:spPr>
        <p:txBody>
          <a:bodyPr/>
          <a:lstStyle/>
          <a:p>
            <a:r>
              <a:rPr lang="tr-TR" dirty="0" smtClean="0"/>
              <a:t>Kızlarda: 10-21</a:t>
            </a:r>
          </a:p>
          <a:p>
            <a:r>
              <a:rPr lang="tr-TR" dirty="0" smtClean="0"/>
              <a:t>Erkeklerde: 11-22</a:t>
            </a:r>
          </a:p>
          <a:p>
            <a:endParaRPr lang="tr-TR" dirty="0"/>
          </a:p>
          <a:p>
            <a:endParaRPr lang="tr-TR" dirty="0" smtClean="0"/>
          </a:p>
          <a:p>
            <a:r>
              <a:rPr lang="tr-TR" dirty="0" smtClean="0"/>
              <a:t>HER BİREY ERGENLİK DÖNEMİNİ FARKLI ZAMANLARDA VE FARKLI ŞEKİLLERDE YAŞAR..</a:t>
            </a:r>
            <a:r>
              <a:rPr lang="tr-TR" dirty="0" smtClean="0">
                <a:sym typeface="Wingdings" panose="05000000000000000000" pitchFamily="2" charset="2"/>
              </a:rPr>
              <a:t>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0670" y="2697480"/>
            <a:ext cx="5749290" cy="3726180"/>
          </a:xfrm>
          <a:prstGeom prst="rect">
            <a:avLst/>
          </a:prstGeom>
        </p:spPr>
      </p:pic>
    </p:spTree>
    <p:extLst>
      <p:ext uri="{BB962C8B-B14F-4D97-AF65-F5344CB8AC3E}">
        <p14:creationId xmlns:p14="http://schemas.microsoft.com/office/powerpoint/2010/main" val="363352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1" dirty="0"/>
              <a:t>Erken ve Gecikmiş Ergenlik: </a:t>
            </a:r>
            <a:r>
              <a:rPr lang="tr-TR" dirty="0"/>
              <a:t>Ergenlik belirtilerinin ortaya çıkma yaşı bireysel farklılıklar gösterebilmektedir. Erkek çocuklarda 12-16 yaşlar arasında boy, ikincil cinsiyet özellikleri, kas gelişimi yönlerinde büyük farklılıklar psikolojik farklılıklara yol açabilmektedir. Erken gelişenlerde fizik yapılarından kaynaklanan aşırı güven, saldırganlık; geç gelişenlerde ise güvensizlik ve kıskançlık duyguları ortaya çıkabilmektedir. Kız çocuklarına baktığımızda ise; erken olgunlaşmadan dolayı stres altına girebilir. Erinlikle birlikte vücutlarında görülen değişiklikleri saklama eğiliminde olabilirler. </a:t>
            </a:r>
          </a:p>
        </p:txBody>
      </p:sp>
    </p:spTree>
    <p:extLst>
      <p:ext uri="{BB962C8B-B14F-4D97-AF65-F5344CB8AC3E}">
        <p14:creationId xmlns:p14="http://schemas.microsoft.com/office/powerpoint/2010/main" val="1785056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4955" y="2603500"/>
            <a:ext cx="5588746" cy="3416300"/>
          </a:xfrm>
        </p:spPr>
        <p:txBody>
          <a:bodyPr/>
          <a:lstStyle/>
          <a:p>
            <a:pPr algn="just">
              <a:buNone/>
            </a:pPr>
            <a:endParaRPr lang="tr-TR" b="1" dirty="0" smtClean="0">
              <a:solidFill>
                <a:schemeClr val="tx1"/>
              </a:solidFill>
            </a:endParaRPr>
          </a:p>
          <a:p>
            <a:pPr algn="just">
              <a:buNone/>
            </a:pPr>
            <a:r>
              <a:rPr lang="tr-TR" b="1" dirty="0" smtClean="0"/>
              <a:t>Ergenlik dönemi nasıl bir dönemdir?</a:t>
            </a:r>
          </a:p>
          <a:p>
            <a:pPr algn="just">
              <a:buNone/>
            </a:pPr>
            <a:endParaRPr lang="tr-TR" b="1" dirty="0" smtClean="0">
              <a:solidFill>
                <a:schemeClr val="tx1"/>
              </a:solidFill>
            </a:endParaRPr>
          </a:p>
          <a:p>
            <a:pPr algn="just">
              <a:buNone/>
            </a:pPr>
            <a:r>
              <a:rPr lang="tr-TR" b="1" dirty="0" smtClean="0">
                <a:solidFill>
                  <a:schemeClr val="tx1"/>
                </a:solidFill>
              </a:rPr>
              <a:t>     </a:t>
            </a:r>
            <a:r>
              <a:rPr lang="tr-TR" dirty="0" smtClean="0">
                <a:solidFill>
                  <a:schemeClr val="tx1"/>
                </a:solidFill>
              </a:rPr>
              <a:t>Ergenlik dönemi insan hayatının şekillenmesini sağlayan en önemli dönemdir.  </a:t>
            </a:r>
          </a:p>
          <a:p>
            <a:pPr algn="just">
              <a:buNone/>
            </a:pPr>
            <a:r>
              <a:rPr lang="tr-TR" dirty="0" smtClean="0">
                <a:solidFill>
                  <a:schemeClr val="tx1"/>
                </a:solidFill>
              </a:rPr>
              <a:t>	Bireysel sorunların ortaya çıktığı ve bu sorunların sosyal ilişkilerle ilgili sorunlara dönüştüğü, aileyi ve toplumu etkileye bilen bir dönem olması sebebiyle ergenlerin doğru bilgilendirilmesi büyük önem arz etmektedir.</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9957" y="2471738"/>
            <a:ext cx="3887153" cy="4386262"/>
          </a:xfrm>
          <a:prstGeom prst="rect">
            <a:avLst/>
          </a:prstGeom>
        </p:spPr>
      </p:pic>
    </p:spTree>
    <p:extLst>
      <p:ext uri="{BB962C8B-B14F-4D97-AF65-F5344CB8AC3E}">
        <p14:creationId xmlns:p14="http://schemas.microsoft.com/office/powerpoint/2010/main" val="3298026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Ergenlik döneminde neler değişir?</a:t>
            </a:r>
            <a:br>
              <a:rPr lang="tr-TR" dirty="0" smtClean="0"/>
            </a:br>
            <a:endParaRPr lang="tr-TR" dirty="0"/>
          </a:p>
        </p:txBody>
      </p:sp>
      <p:sp>
        <p:nvSpPr>
          <p:cNvPr id="3" name="İçerik Yer Tutucusu 2"/>
          <p:cNvSpPr>
            <a:spLocks noGrp="1"/>
          </p:cNvSpPr>
          <p:nvPr>
            <p:ph idx="1"/>
          </p:nvPr>
        </p:nvSpPr>
        <p:spPr/>
        <p:txBody>
          <a:bodyPr/>
          <a:lstStyle/>
          <a:p>
            <a:pPr marL="0" indent="0" algn="just">
              <a:buNone/>
            </a:pPr>
            <a:r>
              <a:rPr lang="tr-TR" dirty="0" smtClean="0">
                <a:solidFill>
                  <a:schemeClr val="tx1"/>
                </a:solidFill>
                <a:latin typeface="Tahoma" pitchFamily="34" charset="0"/>
                <a:ea typeface="Tahoma" pitchFamily="34" charset="0"/>
                <a:cs typeface="Tahoma" pitchFamily="34" charset="0"/>
              </a:rPr>
              <a:t>Ergenlik döneminde fiziksel değişimin yanında, sosyal ilişkilerde ve psikolojik olarak bir değişim ve gelişim yaşanır. Bu gelişim ve değişimler kızlarda ve erkeklerde farklılık gösterir.</a:t>
            </a:r>
            <a:endParaRPr lang="tr-TR"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2416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FİZİKSEL DEĞİŞİKLİKLER</a:t>
            </a:r>
            <a:br>
              <a:rPr lang="tr-TR" dirty="0" smtClean="0"/>
            </a:br>
            <a:endParaRPr lang="tr-TR" dirty="0"/>
          </a:p>
        </p:txBody>
      </p:sp>
      <p:sp>
        <p:nvSpPr>
          <p:cNvPr id="3" name="İçerik Yer Tutucusu 2"/>
          <p:cNvSpPr>
            <a:spLocks noGrp="1"/>
          </p:cNvSpPr>
          <p:nvPr>
            <p:ph idx="1"/>
          </p:nvPr>
        </p:nvSpPr>
        <p:spPr>
          <a:xfrm>
            <a:off x="1154955" y="2603500"/>
            <a:ext cx="6640306" cy="3416300"/>
          </a:xfrm>
        </p:spPr>
        <p:txBody>
          <a:bodyPr>
            <a:normAutofit/>
          </a:bodyPr>
          <a:lstStyle/>
          <a:p>
            <a:pPr algn="just"/>
            <a:r>
              <a:rPr lang="tr-TR" dirty="0"/>
              <a:t>Ergenlik dönemindeki bedensel gelişim, bir anlamda duygusal, sosyal ve zihinsel olgunlukların temelini oluşturmaktadır. Bir başka deyişle ergenlik, biyolojik değişmeyle başlar; bedensel, zihinsel ve sosyal gelişme ile son bulur. Bu büyüme hormonlarının  çalışmasını, cinsiyet bezlerini,  ve bilişsel kavrama yetisini geliştirir.</a:t>
            </a:r>
          </a:p>
          <a:p>
            <a:pPr algn="just"/>
            <a:r>
              <a:rPr lang="tr-TR" dirty="0"/>
              <a:t>Bedensel değişim denildiğinde boy, ağırlık, iskelet ve kas sistemi, iç salgı sistemindeki değişim ve gelişim akla gelmektedir.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3410" y="2370773"/>
            <a:ext cx="2945130" cy="2669857"/>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4397" y="5040631"/>
            <a:ext cx="2302193" cy="1714500"/>
          </a:xfrm>
          <a:prstGeom prst="rect">
            <a:avLst/>
          </a:prstGeom>
        </p:spPr>
      </p:pic>
    </p:spTree>
    <p:extLst>
      <p:ext uri="{BB962C8B-B14F-4D97-AF65-F5344CB8AC3E}">
        <p14:creationId xmlns:p14="http://schemas.microsoft.com/office/powerpoint/2010/main" val="19367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4954" y="2057400"/>
            <a:ext cx="9212056" cy="4343400"/>
          </a:xfrm>
        </p:spPr>
        <p:txBody>
          <a:bodyPr>
            <a:normAutofit fontScale="92500" lnSpcReduction="10000"/>
          </a:bodyPr>
          <a:lstStyle/>
          <a:p>
            <a:pPr marL="0" indent="0">
              <a:buNone/>
            </a:pPr>
            <a:r>
              <a:rPr lang="tr-TR" b="1" dirty="0" smtClean="0"/>
              <a:t>KIZLARDA:</a:t>
            </a:r>
          </a:p>
          <a:p>
            <a:pPr marL="0" indent="0">
              <a:buNone/>
            </a:pPr>
            <a:r>
              <a:rPr lang="tr-TR" dirty="0" smtClean="0"/>
              <a:t>-Koltuk altlarında ve </a:t>
            </a:r>
            <a:r>
              <a:rPr lang="tr-TR" dirty="0" err="1" smtClean="0"/>
              <a:t>genital</a:t>
            </a:r>
            <a:r>
              <a:rPr lang="tr-TR" dirty="0" smtClean="0"/>
              <a:t> bölgede tüylenme</a:t>
            </a:r>
            <a:br>
              <a:rPr lang="tr-TR" dirty="0" smtClean="0"/>
            </a:br>
            <a:r>
              <a:rPr lang="tr-TR" dirty="0" smtClean="0"/>
              <a:t>-Boy uzaması</a:t>
            </a:r>
            <a:br>
              <a:rPr lang="tr-TR" dirty="0" smtClean="0"/>
            </a:br>
            <a:r>
              <a:rPr lang="tr-TR" dirty="0" smtClean="0"/>
              <a:t>-Vücutta yağlanma</a:t>
            </a:r>
            <a:br>
              <a:rPr lang="tr-TR" dirty="0" smtClean="0"/>
            </a:br>
            <a:r>
              <a:rPr lang="tr-TR" dirty="0" smtClean="0"/>
              <a:t>-Ciltte siyah nokta ve sivilceler</a:t>
            </a:r>
            <a:br>
              <a:rPr lang="tr-TR" dirty="0" smtClean="0"/>
            </a:br>
            <a:r>
              <a:rPr lang="tr-TR" dirty="0" smtClean="0"/>
              <a:t>-Kalça genişlemesi ve belin incelmesi</a:t>
            </a:r>
            <a:br>
              <a:rPr lang="tr-TR" dirty="0" smtClean="0"/>
            </a:br>
            <a:endParaRPr lang="tr-TR" dirty="0" smtClean="0"/>
          </a:p>
          <a:p>
            <a:pPr marL="0" indent="0">
              <a:buNone/>
            </a:pPr>
            <a:r>
              <a:rPr lang="tr-TR" b="1" dirty="0" smtClean="0"/>
              <a:t>ERKEKLERDE:</a:t>
            </a:r>
            <a:r>
              <a:rPr lang="tr-TR" dirty="0" smtClean="0"/>
              <a:t/>
            </a:r>
            <a:br>
              <a:rPr lang="tr-TR" dirty="0" smtClean="0"/>
            </a:br>
            <a:r>
              <a:rPr lang="tr-TR" dirty="0" smtClean="0"/>
              <a:t>-Gırtlakta yumru çıkması</a:t>
            </a:r>
            <a:br>
              <a:rPr lang="tr-TR" dirty="0" smtClean="0"/>
            </a:br>
            <a:r>
              <a:rPr lang="tr-TR" dirty="0" smtClean="0"/>
              <a:t>-Ses tonunun kalınlaşması</a:t>
            </a:r>
            <a:br>
              <a:rPr lang="tr-TR" dirty="0" smtClean="0"/>
            </a:br>
            <a:r>
              <a:rPr lang="tr-TR" dirty="0" smtClean="0"/>
              <a:t>-Bıyık ve sakal oluşumu</a:t>
            </a:r>
            <a:br>
              <a:rPr lang="tr-TR" dirty="0" smtClean="0"/>
            </a:br>
            <a:r>
              <a:rPr lang="tr-TR" dirty="0" smtClean="0"/>
              <a:t>-El ve ayak büyümesi</a:t>
            </a:r>
            <a:br>
              <a:rPr lang="tr-TR" dirty="0" smtClean="0"/>
            </a:br>
            <a:r>
              <a:rPr lang="tr-TR" dirty="0" smtClean="0"/>
              <a:t>-Boy uzaması</a:t>
            </a:r>
            <a:br>
              <a:rPr lang="tr-TR" dirty="0" smtClean="0"/>
            </a:br>
            <a:r>
              <a:rPr lang="tr-TR" dirty="0" smtClean="0"/>
              <a:t>-Deride yağlanma</a:t>
            </a:r>
            <a:br>
              <a:rPr lang="tr-TR" dirty="0" smtClean="0"/>
            </a:br>
            <a:r>
              <a:rPr lang="tr-TR" dirty="0" smtClean="0"/>
              <a:t>-Sivilce</a:t>
            </a:r>
            <a:br>
              <a:rPr lang="tr-TR" dirty="0" smtClean="0"/>
            </a:br>
            <a:r>
              <a:rPr lang="tr-TR" dirty="0" smtClean="0"/>
              <a:t>-Kasların gelişmesi</a:t>
            </a:r>
            <a:br>
              <a:rPr lang="tr-TR" dirty="0" smtClean="0"/>
            </a:br>
            <a:endParaRPr lang="tr-TR" dirty="0" smtClean="0"/>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7470" y="2268855"/>
            <a:ext cx="3025140" cy="2314575"/>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0567" y="4583430"/>
            <a:ext cx="3494723" cy="1968817"/>
          </a:xfrm>
          <a:prstGeom prst="rect">
            <a:avLst/>
          </a:prstGeom>
        </p:spPr>
      </p:pic>
    </p:spTree>
    <p:extLst>
      <p:ext uri="{BB962C8B-B14F-4D97-AF65-F5344CB8AC3E}">
        <p14:creationId xmlns:p14="http://schemas.microsoft.com/office/powerpoint/2010/main" val="2707574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248</TotalTime>
  <Words>208</Words>
  <Application>Microsoft Office PowerPoint</Application>
  <PresentationFormat>Geniş ekran</PresentationFormat>
  <Paragraphs>47</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Century Gothic</vt:lpstr>
      <vt:lpstr>Tahoma</vt:lpstr>
      <vt:lpstr>Wingdings</vt:lpstr>
      <vt:lpstr>Wingdings 3</vt:lpstr>
      <vt:lpstr>İyon Toplantı Odası</vt:lpstr>
      <vt:lpstr>ERGENLİK DÖNEMİ</vt:lpstr>
      <vt:lpstr>PowerPoint Sunusu</vt:lpstr>
      <vt:lpstr>ERGENLİK DÖNEMİ NEDİR?</vt:lpstr>
      <vt:lpstr>Başlangıç Dönemi : </vt:lpstr>
      <vt:lpstr>PowerPoint Sunusu</vt:lpstr>
      <vt:lpstr>PowerPoint Sunusu</vt:lpstr>
      <vt:lpstr>Ergenlik döneminde neler değişir? </vt:lpstr>
      <vt:lpstr>FİZİKSEL DEĞİŞİKLİKLER </vt:lpstr>
      <vt:lpstr>PowerPoint Sunusu</vt:lpstr>
      <vt:lpstr>DUYGUSAL- RUHSAL DEĞİŞİKLİKLER</vt:lpstr>
      <vt:lpstr>PowerPoint Sunusu</vt:lpstr>
      <vt:lpstr>           SOSYAL GELİŞİM   Ergenlik çağı, kişiliğin toplumsal nitelik kazandığı  bir arayış dönemidir. Ergen, kim olduğunu, neye değer vereceğini, kime bağlanıp inanacağını, amacını bulmaya çalışır. Çevresinde daima onun gibi olmak istediği kişileri arar. Böylece özdeşleşme yaparak kişiliğine biçim verirken, yetiştiği çevrenin ekonomik ve sosyo-kültürel koşullarının etkisi altında, sorumluluk ve özerklik arasında denge kurmak ister.  Zamanla karşı cinse olan düşmanca duyguların yerini ilgi alır. Ergen zamanla içinde bulunduğu grubun idealleri ve sosyal standartlarıyla kendi davranışlarını değerlendirmek durumundadır. Yeteneklerini, dürtü ve ilgilerini grup istekleri doğrultusunda yöneltmesi doğrultusunda başarısı gelişir.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ERGENLİK DÖNEMİ</dc:title>
  <dc:creator>Win10</dc:creator>
  <cp:lastModifiedBy>Win10</cp:lastModifiedBy>
  <cp:revision>10</cp:revision>
  <dcterms:created xsi:type="dcterms:W3CDTF">2019-12-27T06:52:25Z</dcterms:created>
  <dcterms:modified xsi:type="dcterms:W3CDTF">2019-12-27T11:00:31Z</dcterms:modified>
</cp:coreProperties>
</file>