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sldIdLst>
    <p:sldId id="256" r:id="rId2"/>
    <p:sldId id="273" r:id="rId3"/>
    <p:sldId id="257" r:id="rId4"/>
    <p:sldId id="272" r:id="rId5"/>
    <p:sldId id="271" r:id="rId6"/>
    <p:sldId id="262" r:id="rId7"/>
    <p:sldId id="270" r:id="rId8"/>
    <p:sldId id="269" r:id="rId9"/>
    <p:sldId id="258" r:id="rId10"/>
    <p:sldId id="263" r:id="rId11"/>
    <p:sldId id="268" r:id="rId12"/>
    <p:sldId id="267" r:id="rId13"/>
    <p:sldId id="266" r:id="rId14"/>
    <p:sldId id="259" r:id="rId15"/>
    <p:sldId id="265" r:id="rId16"/>
    <p:sldId id="264" r:id="rId17"/>
    <p:sldId id="261"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84" d="100"/>
          <a:sy n="84" d="100"/>
        </p:scale>
        <p:origin x="9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7" name="Date Placeholder 6"/>
          <p:cNvSpPr>
            <a:spLocks noGrp="1"/>
          </p:cNvSpPr>
          <p:nvPr>
            <p:ph type="dt" sz="half" idx="10"/>
          </p:nvPr>
        </p:nvSpPr>
        <p:spPr/>
        <p:txBody>
          <a:bodyPr/>
          <a:lstStyle/>
          <a:p>
            <a:fld id="{A64DC573-071D-4D5B-BC8C-B450A4B0CCB2}" type="datetimeFigureOut">
              <a:rPr lang="tr-TR" smtClean="0"/>
              <a:t>26.12.2019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AC82DA1-473F-418A-95FC-529334DB685C}" type="slidenum">
              <a:rPr lang="tr-TR" smtClean="0"/>
              <a:t>‹#›</a:t>
            </a:fld>
            <a:endParaRPr lang="tr-TR"/>
          </a:p>
        </p:txBody>
      </p:sp>
    </p:spTree>
    <p:extLst>
      <p:ext uri="{BB962C8B-B14F-4D97-AF65-F5344CB8AC3E}">
        <p14:creationId xmlns:p14="http://schemas.microsoft.com/office/powerpoint/2010/main" val="24602752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64DC573-071D-4D5B-BC8C-B450A4B0CCB2}" type="datetimeFigureOut">
              <a:rPr lang="tr-TR" smtClean="0"/>
              <a:t>26.12.2019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AC82DA1-473F-418A-95FC-529334DB685C}" type="slidenum">
              <a:rPr lang="tr-TR" smtClean="0"/>
              <a:t>‹#›</a:t>
            </a:fld>
            <a:endParaRPr lang="tr-TR"/>
          </a:p>
        </p:txBody>
      </p:sp>
    </p:spTree>
    <p:extLst>
      <p:ext uri="{BB962C8B-B14F-4D97-AF65-F5344CB8AC3E}">
        <p14:creationId xmlns:p14="http://schemas.microsoft.com/office/powerpoint/2010/main" val="3057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64DC573-071D-4D5B-BC8C-B450A4B0CCB2}" type="datetimeFigureOut">
              <a:rPr lang="tr-TR" smtClean="0"/>
              <a:t>26.12.2019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AC82DA1-473F-418A-95FC-529334DB685C}" type="slidenum">
              <a:rPr lang="tr-TR" smtClean="0"/>
              <a:t>‹#›</a:t>
            </a:fld>
            <a:endParaRPr lang="tr-TR"/>
          </a:p>
        </p:txBody>
      </p:sp>
    </p:spTree>
    <p:extLst>
      <p:ext uri="{BB962C8B-B14F-4D97-AF65-F5344CB8AC3E}">
        <p14:creationId xmlns:p14="http://schemas.microsoft.com/office/powerpoint/2010/main" val="113381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64DC573-071D-4D5B-BC8C-B450A4B0CCB2}" type="datetimeFigureOut">
              <a:rPr lang="tr-TR" smtClean="0"/>
              <a:t>26.12.2019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AC82DA1-473F-418A-95FC-529334DB685C}" type="slidenum">
              <a:rPr lang="tr-TR" smtClean="0"/>
              <a:t>‹#›</a:t>
            </a:fld>
            <a:endParaRPr lang="tr-TR"/>
          </a:p>
        </p:txBody>
      </p:sp>
    </p:spTree>
    <p:extLst>
      <p:ext uri="{BB962C8B-B14F-4D97-AF65-F5344CB8AC3E}">
        <p14:creationId xmlns:p14="http://schemas.microsoft.com/office/powerpoint/2010/main" val="323761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7" name="Date Placeholder 6"/>
          <p:cNvSpPr>
            <a:spLocks noGrp="1"/>
          </p:cNvSpPr>
          <p:nvPr>
            <p:ph type="dt" sz="half" idx="10"/>
          </p:nvPr>
        </p:nvSpPr>
        <p:spPr/>
        <p:txBody>
          <a:bodyPr/>
          <a:lstStyle/>
          <a:p>
            <a:fld id="{A64DC573-071D-4D5B-BC8C-B450A4B0CCB2}" type="datetimeFigureOut">
              <a:rPr lang="tr-TR" smtClean="0"/>
              <a:t>26.12.2019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AC82DA1-473F-418A-95FC-529334DB685C}" type="slidenum">
              <a:rPr lang="tr-TR" smtClean="0"/>
              <a:t>‹#›</a:t>
            </a:fld>
            <a:endParaRPr lang="tr-TR"/>
          </a:p>
        </p:txBody>
      </p:sp>
    </p:spTree>
    <p:extLst>
      <p:ext uri="{BB962C8B-B14F-4D97-AF65-F5344CB8AC3E}">
        <p14:creationId xmlns:p14="http://schemas.microsoft.com/office/powerpoint/2010/main" val="38608492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7"/>
          <p:cNvSpPr>
            <a:spLocks noGrp="1"/>
          </p:cNvSpPr>
          <p:nvPr>
            <p:ph type="dt" sz="half" idx="10"/>
          </p:nvPr>
        </p:nvSpPr>
        <p:spPr/>
        <p:txBody>
          <a:bodyPr/>
          <a:lstStyle/>
          <a:p>
            <a:fld id="{A64DC573-071D-4D5B-BC8C-B450A4B0CCB2}" type="datetimeFigureOut">
              <a:rPr lang="tr-TR" smtClean="0"/>
              <a:t>26.12.2019</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CAC82DA1-473F-418A-95FC-529334DB685C}" type="slidenum">
              <a:rPr lang="tr-TR" smtClean="0"/>
              <a:t>‹#›</a:t>
            </a:fld>
            <a:endParaRPr lang="tr-TR"/>
          </a:p>
        </p:txBody>
      </p:sp>
    </p:spTree>
    <p:extLst>
      <p:ext uri="{BB962C8B-B14F-4D97-AF65-F5344CB8AC3E}">
        <p14:creationId xmlns:p14="http://schemas.microsoft.com/office/powerpoint/2010/main" val="51978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583436" y="3143250"/>
            <a:ext cx="4270248" cy="259677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7" name="Date Placeholder 6"/>
          <p:cNvSpPr>
            <a:spLocks noGrp="1"/>
          </p:cNvSpPr>
          <p:nvPr>
            <p:ph type="dt" sz="half" idx="10"/>
          </p:nvPr>
        </p:nvSpPr>
        <p:spPr/>
        <p:txBody>
          <a:bodyPr/>
          <a:lstStyle/>
          <a:p>
            <a:fld id="{A64DC573-071D-4D5B-BC8C-B450A4B0CCB2}" type="datetimeFigureOut">
              <a:rPr lang="tr-TR" smtClean="0"/>
              <a:t>26.12.2019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AC82DA1-473F-418A-95FC-529334DB685C}"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138125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64DC573-071D-4D5B-BC8C-B450A4B0CCB2}" type="datetimeFigureOut">
              <a:rPr lang="tr-TR" smtClean="0"/>
              <a:t>26.12.2019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AC82DA1-473F-418A-95FC-529334DB685C}" type="slidenum">
              <a:rPr lang="tr-TR" smtClean="0"/>
              <a:t>‹#›</a:t>
            </a:fld>
            <a:endParaRPr lang="tr-TR"/>
          </a:p>
        </p:txBody>
      </p:sp>
    </p:spTree>
    <p:extLst>
      <p:ext uri="{BB962C8B-B14F-4D97-AF65-F5344CB8AC3E}">
        <p14:creationId xmlns:p14="http://schemas.microsoft.com/office/powerpoint/2010/main" val="258455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DC573-071D-4D5B-BC8C-B450A4B0CCB2}" type="datetimeFigureOut">
              <a:rPr lang="tr-TR" smtClean="0"/>
              <a:t>26.12.2019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AC82DA1-473F-418A-95FC-529334DB685C}" type="slidenum">
              <a:rPr lang="tr-TR" smtClean="0"/>
              <a:t>‹#›</a:t>
            </a:fld>
            <a:endParaRPr lang="tr-TR"/>
          </a:p>
        </p:txBody>
      </p:sp>
    </p:spTree>
    <p:extLst>
      <p:ext uri="{BB962C8B-B14F-4D97-AF65-F5344CB8AC3E}">
        <p14:creationId xmlns:p14="http://schemas.microsoft.com/office/powerpoint/2010/main" val="7088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9" name="Date Placeholder 8"/>
          <p:cNvSpPr>
            <a:spLocks noGrp="1"/>
          </p:cNvSpPr>
          <p:nvPr>
            <p:ph type="dt" sz="half" idx="10"/>
          </p:nvPr>
        </p:nvSpPr>
        <p:spPr/>
        <p:txBody>
          <a:bodyPr/>
          <a:lstStyle/>
          <a:p>
            <a:fld id="{A64DC573-071D-4D5B-BC8C-B450A4B0CCB2}" type="datetimeFigureOut">
              <a:rPr lang="tr-TR" smtClean="0"/>
              <a:t>26.12.2019</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CAC82DA1-473F-418A-95FC-529334DB685C}" type="slidenum">
              <a:rPr lang="tr-TR" smtClean="0"/>
              <a:t>‹#›</a:t>
            </a:fld>
            <a:endParaRPr lang="tr-TR"/>
          </a:p>
        </p:txBody>
      </p:sp>
    </p:spTree>
    <p:extLst>
      <p:ext uri="{BB962C8B-B14F-4D97-AF65-F5344CB8AC3E}">
        <p14:creationId xmlns:p14="http://schemas.microsoft.com/office/powerpoint/2010/main" val="382065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64DC573-071D-4D5B-BC8C-B450A4B0CCB2}" type="datetimeFigureOut">
              <a:rPr lang="tr-TR" smtClean="0"/>
              <a:t>26.12.2019</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CAC82DA1-473F-418A-95FC-529334DB685C}" type="slidenum">
              <a:rPr lang="tr-TR" smtClean="0"/>
              <a:t>‹#›</a:t>
            </a:fld>
            <a:endParaRPr lang="tr-TR"/>
          </a:p>
        </p:txBody>
      </p:sp>
    </p:spTree>
    <p:extLst>
      <p:ext uri="{BB962C8B-B14F-4D97-AF65-F5344CB8AC3E}">
        <p14:creationId xmlns:p14="http://schemas.microsoft.com/office/powerpoint/2010/main" val="143495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64DC573-071D-4D5B-BC8C-B450A4B0CCB2}" type="datetimeFigureOut">
              <a:rPr lang="tr-TR" smtClean="0"/>
              <a:t>26.12.2019</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AC82DA1-473F-418A-95FC-529334DB685C}" type="slidenum">
              <a:rPr lang="tr-TR" smtClean="0"/>
              <a:t>‹#›</a:t>
            </a:fld>
            <a:endParaRPr lang="tr-TR"/>
          </a:p>
        </p:txBody>
      </p:sp>
    </p:spTree>
    <p:extLst>
      <p:ext uri="{BB962C8B-B14F-4D97-AF65-F5344CB8AC3E}">
        <p14:creationId xmlns:p14="http://schemas.microsoft.com/office/powerpoint/2010/main" val="311052228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40180" y="1358044"/>
            <a:ext cx="9338310" cy="4459826"/>
          </a:xfrm>
        </p:spPr>
        <p:txBody>
          <a:bodyPr>
            <a:normAutofit/>
          </a:bodyPr>
          <a:lstStyle/>
          <a:p>
            <a:r>
              <a:rPr lang="tr-TR" dirty="0" smtClean="0"/>
              <a:t>MADDE BAĞIMLILIĞI (VELİ)</a:t>
            </a:r>
            <a:endParaRPr lang="tr-TR" dirty="0"/>
          </a:p>
        </p:txBody>
      </p:sp>
      <p:sp>
        <p:nvSpPr>
          <p:cNvPr id="3" name="Alt Başlık 2"/>
          <p:cNvSpPr>
            <a:spLocks noGrp="1"/>
          </p:cNvSpPr>
          <p:nvPr>
            <p:ph type="subTitle" idx="1"/>
          </p:nvPr>
        </p:nvSpPr>
        <p:spPr/>
        <p:txBody>
          <a:bodyPr>
            <a:normAutofit fontScale="85000" lnSpcReduction="10000"/>
          </a:bodyPr>
          <a:lstStyle/>
          <a:p>
            <a:endParaRPr lang="tr-TR" dirty="0" smtClean="0"/>
          </a:p>
          <a:p>
            <a:endParaRPr lang="tr-TR" dirty="0"/>
          </a:p>
          <a:p>
            <a:r>
              <a:rPr lang="tr-TR" dirty="0" smtClean="0"/>
              <a:t>A                                                                             </a:t>
            </a:r>
            <a:r>
              <a:rPr lang="tr-TR" dirty="0" err="1" smtClean="0"/>
              <a:t>s</a:t>
            </a:r>
            <a:r>
              <a:rPr lang="tr-TR" dirty="0" err="1" smtClean="0">
                <a:solidFill>
                  <a:schemeClr val="bg1">
                    <a:lumMod val="95000"/>
                    <a:lumOff val="5000"/>
                  </a:schemeClr>
                </a:solidFill>
              </a:rPr>
              <a:t>ASLIHAN</a:t>
            </a:r>
            <a:r>
              <a:rPr lang="tr-TR" dirty="0" smtClean="0">
                <a:solidFill>
                  <a:schemeClr val="bg1">
                    <a:lumMod val="95000"/>
                    <a:lumOff val="5000"/>
                  </a:schemeClr>
                </a:solidFill>
              </a:rPr>
              <a:t> ERDİÇ</a:t>
            </a:r>
            <a:endParaRPr lang="tr-TR" dirty="0"/>
          </a:p>
        </p:txBody>
      </p:sp>
    </p:spTree>
    <p:extLst>
      <p:ext uri="{BB962C8B-B14F-4D97-AF65-F5344CB8AC3E}">
        <p14:creationId xmlns:p14="http://schemas.microsoft.com/office/powerpoint/2010/main" val="117314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smtClean="0"/>
              <a:t>En </a:t>
            </a:r>
            <a:r>
              <a:rPr lang="tr-TR" dirty="0"/>
              <a:t>kesin yöntem kan ve idrar testleri olmakla beraber, böyle bir durumdan şüphelendiğinizde ilk önce çocuğunuzu “çaktırmadan izlemek” ve bilgi toplamak, kendinizi hazır hissettikten sonra da oturup çocuğunuzla konuşmak gerekir. Bu yöntemi denedikten sonra testlere başvurmanız daha uygun olacaktır</a:t>
            </a:r>
            <a:r>
              <a:rPr lang="tr-TR" dirty="0" smtClean="0"/>
              <a:t>. Arkadaşlarıyla </a:t>
            </a:r>
            <a:r>
              <a:rPr lang="tr-TR" dirty="0"/>
              <a:t>ilgili bilginizin olması, onun arkadaş çevresindeki farklılaşmalara karşı duyarlı hale gelmenize yardımcı olur</a:t>
            </a:r>
            <a:r>
              <a:rPr lang="tr-TR" dirty="0" smtClean="0"/>
              <a:t>. Dış </a:t>
            </a:r>
            <a:r>
              <a:rPr lang="tr-TR" dirty="0"/>
              <a:t>görünüşüne özenmemesi, hareketlerinde yavaşlama ve sürekli yorgun olması, yemek yemesinde alışılmışın dışında değişiklikler meydana gelmesi ve aşırı sinirli olması sizin için ipucu niteliği taşımaktadır. Ancak ergenlik döneminin doğal özellikleriyle bu belirtilerin benzeşirler. İkisini karıştırmayı önlemek için en iyi yöntem, “ergenlik dönemi” özelliklerinin neler olduğunu bilmenizdir.</a:t>
            </a:r>
          </a:p>
          <a:p>
            <a:pPr algn="just"/>
            <a:endParaRPr lang="tr-TR" dirty="0"/>
          </a:p>
        </p:txBody>
      </p:sp>
    </p:spTree>
    <p:extLst>
      <p:ext uri="{BB962C8B-B14F-4D97-AF65-F5344CB8AC3E}">
        <p14:creationId xmlns:p14="http://schemas.microsoft.com/office/powerpoint/2010/main" val="270678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948690"/>
            <a:ext cx="10275570" cy="5600700"/>
          </a:xfrm>
        </p:spPr>
        <p:txBody>
          <a:bodyPr>
            <a:normAutofit/>
          </a:bodyPr>
          <a:lstStyle/>
          <a:p>
            <a:pPr algn="just"/>
            <a:r>
              <a:rPr lang="tr-TR" b="1" dirty="0"/>
              <a:t>Yargılamayın “Sen zaten hep böylesin”</a:t>
            </a:r>
            <a:r>
              <a:rPr lang="tr-TR" dirty="0"/>
              <a:t/>
            </a:r>
            <a:br>
              <a:rPr lang="tr-TR" dirty="0"/>
            </a:br>
            <a:r>
              <a:rPr lang="tr-TR" dirty="0"/>
              <a:t>İstediğiniz gibi davranmadığında bu sizde öfke yaratabilir ve buna engel olamadığınız anda aklınıza gelen şeyleri söylemeye başlarsınız; biraz düşündüğünüzde nasıl farkında olmadan bazen yargılayıcı bir dil kullandığınızı görebilirsiniz</a:t>
            </a:r>
            <a:r>
              <a:rPr lang="tr-TR" dirty="0" smtClean="0"/>
              <a:t>.</a:t>
            </a:r>
          </a:p>
          <a:p>
            <a:pPr algn="just"/>
            <a:r>
              <a:rPr lang="tr-TR" b="1" dirty="0" smtClean="0"/>
              <a:t>Tehdit </a:t>
            </a:r>
            <a:r>
              <a:rPr lang="tr-TR" b="1" dirty="0"/>
              <a:t>etmeyin “Eğer dediğimi yapmazsan</a:t>
            </a:r>
            <a:r>
              <a:rPr lang="tr-TR" b="1" dirty="0" smtClean="0"/>
              <a:t>...”</a:t>
            </a:r>
          </a:p>
          <a:p>
            <a:pPr marL="0" indent="0" algn="just">
              <a:buNone/>
            </a:pPr>
            <a:r>
              <a:rPr lang="tr-TR" dirty="0" smtClean="0"/>
              <a:t> Tehdit </a:t>
            </a:r>
            <a:r>
              <a:rPr lang="tr-TR" dirty="0"/>
              <a:t>o an için çocuğunuzu sadece korkutmaya yarar; ama etkili olmaz çünkü “</a:t>
            </a:r>
            <a:r>
              <a:rPr lang="tr-TR" dirty="0" err="1"/>
              <a:t>tehdit”tir</a:t>
            </a:r>
            <a:r>
              <a:rPr lang="tr-TR" dirty="0"/>
              <a:t>. Söylediğiniz şeyi gerçekleştirmediğinizde de yaptığınız her türlü uyarının zamanla ciddiye alınma olasılığı </a:t>
            </a:r>
            <a:r>
              <a:rPr lang="tr-TR" dirty="0" err="1"/>
              <a:t>düşer.En</a:t>
            </a:r>
            <a:r>
              <a:rPr lang="tr-TR" dirty="0"/>
              <a:t> önemli nokta çocuğunuzla olan iletişim dilidir. Eğer ne istediğinizi ve bunu neden istediğinizi ona anlatır; beklentilerinizi onun potansiyeline göre belirlerseniz çocuğunuzun bunları yerine getirme olasılığı artar.</a:t>
            </a:r>
            <a:endParaRPr lang="tr-TR" dirty="0"/>
          </a:p>
        </p:txBody>
      </p:sp>
    </p:spTree>
    <p:extLst>
      <p:ext uri="{BB962C8B-B14F-4D97-AF65-F5344CB8AC3E}">
        <p14:creationId xmlns:p14="http://schemas.microsoft.com/office/powerpoint/2010/main" val="284360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1530" y="491490"/>
            <a:ext cx="5372100" cy="5168527"/>
          </a:xfrm>
        </p:spPr>
        <p:txBody>
          <a:bodyPr>
            <a:normAutofit/>
          </a:bodyPr>
          <a:lstStyle/>
          <a:p>
            <a:pPr algn="just"/>
            <a:r>
              <a:rPr lang="tr-TR" b="1" dirty="0"/>
              <a:t>Teşhis koymayın “Bence sen...”</a:t>
            </a:r>
            <a:r>
              <a:rPr lang="tr-TR" dirty="0"/>
              <a:t/>
            </a:r>
            <a:br>
              <a:rPr lang="tr-TR" dirty="0"/>
            </a:br>
            <a:r>
              <a:rPr lang="tr-TR" dirty="0"/>
              <a:t>Bir sıkıntısından, sorunundan bahsettiğinde hemen etiket koymayı, ne olduğunu bulmayı denemek yerine dinlemek ve kendisini ifade etmesine müsaade etmek daha uygun </a:t>
            </a:r>
            <a:r>
              <a:rPr lang="tr-TR" dirty="0" err="1"/>
              <a:t>olacaktır.O</a:t>
            </a:r>
            <a:r>
              <a:rPr lang="tr-TR" dirty="0"/>
              <a:t> anda ne hissediyor, ne yaşamış, neye ihtiyacı var, bunları anlamaya çalışın</a:t>
            </a:r>
            <a:r>
              <a:rPr lang="tr-TR" dirty="0" smtClean="0"/>
              <a:t>.</a:t>
            </a:r>
          </a:p>
          <a:p>
            <a:pPr algn="just"/>
            <a:r>
              <a:rPr lang="tr-TR" b="1" dirty="0" smtClean="0">
                <a:solidFill>
                  <a:schemeClr val="tx1"/>
                </a:solidFill>
              </a:rPr>
              <a:t>Örnek olun</a:t>
            </a:r>
          </a:p>
          <a:p>
            <a:pPr algn="just"/>
            <a:r>
              <a:rPr lang="tr-TR" b="1" dirty="0"/>
              <a:t>A</a:t>
            </a:r>
            <a:r>
              <a:rPr lang="tr-TR" b="1" dirty="0" smtClean="0"/>
              <a:t>rkadaşlarını </a:t>
            </a:r>
            <a:r>
              <a:rPr lang="tr-TR" b="1" dirty="0"/>
              <a:t>tanıyın</a:t>
            </a:r>
            <a:r>
              <a:rPr lang="tr-TR" dirty="0"/>
              <a:t/>
            </a:r>
            <a:br>
              <a:rPr lang="tr-TR" dirty="0"/>
            </a:br>
            <a:r>
              <a:rPr lang="tr-TR" dirty="0"/>
              <a:t>Ergenlik döneminde ön plana çıkan ve gencin hayatında çok önemli yeri olan arkadaşlarının nasıl insanlar olduklarını bilmek önemlidir. Ancak bunu öğrenirken dozu kaçırmamak; gencin özel hayatını ortadan kaldırmamak </a:t>
            </a:r>
            <a:r>
              <a:rPr lang="tr-TR" dirty="0" err="1"/>
              <a:t>gerek.Kısaca</a:t>
            </a:r>
            <a:r>
              <a:rPr lang="tr-TR" dirty="0"/>
              <a:t>, terazide bir denge sağlamalısınız.</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630" y="343983"/>
            <a:ext cx="5845950" cy="6388287"/>
          </a:xfrm>
          <a:prstGeom prst="rect">
            <a:avLst/>
          </a:prstGeom>
        </p:spPr>
      </p:pic>
    </p:spTree>
    <p:extLst>
      <p:ext uri="{BB962C8B-B14F-4D97-AF65-F5344CB8AC3E}">
        <p14:creationId xmlns:p14="http://schemas.microsoft.com/office/powerpoint/2010/main" val="390525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Ergenlik dönemi özellikleri</a:t>
            </a:r>
            <a:endParaRPr lang="tr-TR" dirty="0"/>
          </a:p>
        </p:txBody>
      </p:sp>
      <p:sp>
        <p:nvSpPr>
          <p:cNvPr id="3" name="İçerik Yer Tutucusu 2"/>
          <p:cNvSpPr>
            <a:spLocks noGrp="1"/>
          </p:cNvSpPr>
          <p:nvPr>
            <p:ph idx="1"/>
          </p:nvPr>
        </p:nvSpPr>
        <p:spPr/>
        <p:txBody>
          <a:bodyPr>
            <a:normAutofit fontScale="92500" lnSpcReduction="10000"/>
          </a:bodyPr>
          <a:lstStyle/>
          <a:p>
            <a:r>
              <a:rPr lang="tr-TR" dirty="0"/>
              <a:t/>
            </a:r>
            <a:br>
              <a:rPr lang="tr-TR" dirty="0"/>
            </a:br>
            <a:r>
              <a:rPr lang="tr-TR" dirty="0"/>
              <a:t>Arayış içinde </a:t>
            </a:r>
            <a:r>
              <a:rPr lang="tr-TR" dirty="0" smtClean="0"/>
              <a:t>olma</a:t>
            </a:r>
          </a:p>
          <a:p>
            <a:r>
              <a:rPr lang="tr-TR" dirty="0" smtClean="0"/>
              <a:t>Dış </a:t>
            </a:r>
            <a:r>
              <a:rPr lang="tr-TR" dirty="0"/>
              <a:t>görünüşün önem </a:t>
            </a:r>
            <a:r>
              <a:rPr lang="tr-TR" dirty="0" smtClean="0"/>
              <a:t>kazanması</a:t>
            </a:r>
          </a:p>
          <a:p>
            <a:r>
              <a:rPr lang="tr-TR" dirty="0" smtClean="0"/>
              <a:t>Özerk </a:t>
            </a:r>
            <a:r>
              <a:rPr lang="tr-TR" dirty="0"/>
              <a:t>olma </a:t>
            </a:r>
            <a:r>
              <a:rPr lang="tr-TR" dirty="0" smtClean="0"/>
              <a:t>çabası</a:t>
            </a:r>
          </a:p>
          <a:p>
            <a:r>
              <a:rPr lang="tr-TR" dirty="0" smtClean="0"/>
              <a:t>Ailenin </a:t>
            </a:r>
            <a:r>
              <a:rPr lang="tr-TR" dirty="0"/>
              <a:t>geri plana düşüp arkadaşların ön plana </a:t>
            </a:r>
            <a:r>
              <a:rPr lang="tr-TR" dirty="0" smtClean="0"/>
              <a:t>gelmesi</a:t>
            </a:r>
          </a:p>
          <a:p>
            <a:r>
              <a:rPr lang="tr-TR" dirty="0" smtClean="0"/>
              <a:t>Bir </a:t>
            </a:r>
            <a:r>
              <a:rPr lang="tr-TR" dirty="0"/>
              <a:t>gruba ait olma </a:t>
            </a:r>
            <a:r>
              <a:rPr lang="tr-TR" dirty="0" smtClean="0"/>
              <a:t>gayreti</a:t>
            </a:r>
          </a:p>
          <a:p>
            <a:r>
              <a:rPr lang="tr-TR" dirty="0" smtClean="0"/>
              <a:t>Cinselliğinin </a:t>
            </a:r>
            <a:r>
              <a:rPr lang="tr-TR" dirty="0"/>
              <a:t>farkına </a:t>
            </a:r>
            <a:r>
              <a:rPr lang="tr-TR" dirty="0" smtClean="0"/>
              <a:t>varma</a:t>
            </a:r>
          </a:p>
          <a:p>
            <a:r>
              <a:rPr lang="tr-TR" dirty="0" smtClean="0"/>
              <a:t>Asi olma</a:t>
            </a:r>
          </a:p>
          <a:p>
            <a:r>
              <a:rPr lang="tr-TR" dirty="0" smtClean="0"/>
              <a:t>Çabuk öfkelenme</a:t>
            </a:r>
          </a:p>
        </p:txBody>
      </p:sp>
    </p:spTree>
    <p:extLst>
      <p:ext uri="{BB962C8B-B14F-4D97-AF65-F5344CB8AC3E}">
        <p14:creationId xmlns:p14="http://schemas.microsoft.com/office/powerpoint/2010/main" val="187142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0946" y="1243584"/>
            <a:ext cx="5118354" cy="4597146"/>
          </a:xfrm>
        </p:spPr>
        <p:txBody>
          <a:bodyPr>
            <a:normAutofit/>
          </a:bodyPr>
          <a:lstStyle/>
          <a:p>
            <a:r>
              <a:rPr lang="tr-TR" dirty="0"/>
              <a:t>Endişeli </a:t>
            </a:r>
            <a:r>
              <a:rPr lang="tr-TR" dirty="0" smtClean="0"/>
              <a:t>hal</a:t>
            </a:r>
          </a:p>
          <a:p>
            <a:r>
              <a:rPr lang="tr-TR" dirty="0" smtClean="0"/>
              <a:t>Kendine dönüklük</a:t>
            </a:r>
          </a:p>
          <a:p>
            <a:r>
              <a:rPr lang="tr-TR" dirty="0" smtClean="0"/>
              <a:t>Çabuk heyecanlanma</a:t>
            </a:r>
          </a:p>
          <a:p>
            <a:r>
              <a:rPr lang="tr-TR" dirty="0" smtClean="0"/>
              <a:t>Ruh </a:t>
            </a:r>
            <a:r>
              <a:rPr lang="tr-TR" dirty="0"/>
              <a:t>halinde sürekli iniş-çıkışlar </a:t>
            </a:r>
            <a:r>
              <a:rPr lang="tr-TR" dirty="0" smtClean="0"/>
              <a:t>yaşama</a:t>
            </a:r>
          </a:p>
          <a:p>
            <a:r>
              <a:rPr lang="tr-TR" dirty="0" smtClean="0"/>
              <a:t>İlgi </a:t>
            </a:r>
            <a:r>
              <a:rPr lang="tr-TR" dirty="0"/>
              <a:t>alanları ve zevklerin hızla </a:t>
            </a:r>
            <a:r>
              <a:rPr lang="tr-TR" dirty="0" smtClean="0"/>
              <a:t>değişmesi</a:t>
            </a:r>
          </a:p>
          <a:p>
            <a:pPr algn="just"/>
            <a:r>
              <a:rPr lang="tr-TR" dirty="0" smtClean="0"/>
              <a:t>Ergenlik </a:t>
            </a:r>
            <a:r>
              <a:rPr lang="tr-TR" dirty="0"/>
              <a:t>çocukluktan çıkış erişkinliğe giriş diye bir ara dönem olarak tarif ediliyor, ancak ergenlik başlı başına kendine özgü özellikleri olan bir dönemdir. Daha çabuk sinirlenen, hemen hemen her şeye karşı gelen, bir gülen bir ağlayan, tutkularını çabucak değişen, ayna karşısında çok uzun saatler vakit geçiren, kendi kimliğini oturtmaya çalışan biri ergen....</a:t>
            </a:r>
          </a:p>
          <a:p>
            <a:pPr algn="just"/>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300" y="972820"/>
            <a:ext cx="5805297" cy="4445000"/>
          </a:xfrm>
          <a:prstGeom prst="rect">
            <a:avLst/>
          </a:prstGeom>
        </p:spPr>
      </p:pic>
    </p:spTree>
    <p:extLst>
      <p:ext uri="{BB962C8B-B14F-4D97-AF65-F5344CB8AC3E}">
        <p14:creationId xmlns:p14="http://schemas.microsoft.com/office/powerpoint/2010/main" val="3987573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Önleme</a:t>
            </a:r>
            <a:r>
              <a:rPr lang="tr-TR" b="1" dirty="0"/>
              <a:t>: Ergenlik dönemi...</a:t>
            </a:r>
            <a:endParaRPr lang="tr-TR"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tr-TR" dirty="0"/>
              <a:t/>
            </a:r>
            <a:br>
              <a:rPr lang="tr-TR" dirty="0"/>
            </a:br>
            <a:r>
              <a:rPr lang="tr-TR" dirty="0"/>
              <a:t>Grupların ve onların değerlerinin büyük değer taşıdığı ve belirleyici olduğu bir </a:t>
            </a:r>
            <a:r>
              <a:rPr lang="tr-TR" dirty="0" err="1"/>
              <a:t>dönem:Çocuğunuzun</a:t>
            </a:r>
            <a:r>
              <a:rPr lang="tr-TR" dirty="0"/>
              <a:t> arkadaşlarını, onların ebeveynlerini tanıyın ve arkadaşlıklar kurun. Onları evinize davet </a:t>
            </a:r>
            <a:r>
              <a:rPr lang="tr-TR" dirty="0" err="1"/>
              <a:t>edin.Maddeler</a:t>
            </a:r>
            <a:r>
              <a:rPr lang="tr-TR" dirty="0"/>
              <a:t> ve olumsuz etkileri hakkında korkularınıza değil, gerçek dayalı bilgilerle </a:t>
            </a:r>
            <a:r>
              <a:rPr lang="tr-TR" dirty="0" err="1"/>
              <a:t>konuşun.Bu</a:t>
            </a:r>
            <a:r>
              <a:rPr lang="tr-TR" dirty="0"/>
              <a:t> dönemde akran grupları büyük önem kazanmıştır, arkadaşlarının fikirlerine bağlı olarak davranışlarına yöne vermeye başlarlar ve grup tarafından “</a:t>
            </a:r>
            <a:r>
              <a:rPr lang="tr-TR" dirty="0" err="1"/>
              <a:t>kabullenilme”onlar</a:t>
            </a:r>
            <a:r>
              <a:rPr lang="tr-TR" dirty="0"/>
              <a:t> için her </a:t>
            </a:r>
            <a:r>
              <a:rPr lang="tr-TR" dirty="0" err="1"/>
              <a:t>şeydir.“Grup</a:t>
            </a:r>
            <a:r>
              <a:rPr lang="tr-TR" dirty="0"/>
              <a:t>”, ne giyeceklerini, hangi müzikleri dinleyeceklerini, hangi aktiviteleri gerçekleştireceklerini belirler. Bu açıdan bakıldığında arkadaş grubu değerlerinin gencin hayatındaki önemi aileler için tehdit edici gibi gözükebilir.</a:t>
            </a:r>
            <a:br>
              <a:rPr lang="tr-TR" dirty="0"/>
            </a:br>
            <a:endParaRPr lang="tr-TR" dirty="0"/>
          </a:p>
          <a:p>
            <a:pPr algn="just"/>
            <a:r>
              <a:rPr lang="tr-TR" dirty="0"/>
              <a:t/>
            </a:r>
            <a:br>
              <a:rPr lang="tr-TR" dirty="0"/>
            </a:br>
            <a:endParaRPr lang="tr-TR" dirty="0"/>
          </a:p>
        </p:txBody>
      </p:sp>
    </p:spTree>
    <p:extLst>
      <p:ext uri="{BB962C8B-B14F-4D97-AF65-F5344CB8AC3E}">
        <p14:creationId xmlns:p14="http://schemas.microsoft.com/office/powerpoint/2010/main" val="391300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8620" y="800100"/>
            <a:ext cx="6057900" cy="4939927"/>
          </a:xfrm>
        </p:spPr>
        <p:txBody>
          <a:bodyPr>
            <a:normAutofit/>
          </a:bodyPr>
          <a:lstStyle/>
          <a:p>
            <a:pPr algn="just"/>
            <a:r>
              <a:rPr lang="tr-TR" dirty="0"/>
              <a:t>Maddelerin sağlık, görünüş, spor ve diğer aktiviteler üzerinde nasıl etki yapacağını vurgulayın</a:t>
            </a:r>
            <a:r>
              <a:rPr lang="tr-TR" dirty="0" smtClean="0"/>
              <a:t>.</a:t>
            </a:r>
          </a:p>
          <a:p>
            <a:pPr algn="just"/>
            <a:r>
              <a:rPr lang="tr-TR" dirty="0" smtClean="0"/>
              <a:t>Çocuğun </a:t>
            </a:r>
            <a:r>
              <a:rPr lang="tr-TR" dirty="0"/>
              <a:t>sorumluluklarını onun adına yüklenmeyin</a:t>
            </a:r>
            <a:r>
              <a:rPr lang="tr-TR" dirty="0" smtClean="0"/>
              <a:t>.</a:t>
            </a:r>
          </a:p>
          <a:p>
            <a:pPr algn="just"/>
            <a:r>
              <a:rPr lang="tr-TR" dirty="0" smtClean="0"/>
              <a:t>Kurallarınızda </a:t>
            </a:r>
            <a:r>
              <a:rPr lang="tr-TR" dirty="0"/>
              <a:t>tutarlı olun</a:t>
            </a:r>
            <a:r>
              <a:rPr lang="tr-TR" dirty="0" smtClean="0"/>
              <a:t>.</a:t>
            </a:r>
          </a:p>
          <a:p>
            <a:pPr algn="just"/>
            <a:r>
              <a:rPr lang="tr-TR" dirty="0" smtClean="0"/>
              <a:t>Ortak </a:t>
            </a:r>
            <a:r>
              <a:rPr lang="tr-TR" dirty="0"/>
              <a:t>deneyim ve fikir birliğini yaşadığınız alanlarınızı keşfedin</a:t>
            </a:r>
            <a:r>
              <a:rPr lang="tr-TR" dirty="0" smtClean="0"/>
              <a:t>.</a:t>
            </a:r>
          </a:p>
          <a:p>
            <a:pPr algn="just"/>
            <a:r>
              <a:rPr lang="tr-TR" dirty="0" smtClean="0"/>
              <a:t>“</a:t>
            </a:r>
            <a:r>
              <a:rPr lang="tr-TR" dirty="0"/>
              <a:t>Hayır” demesini öğretmeye devam edin</a:t>
            </a:r>
            <a:r>
              <a:rPr lang="tr-TR" dirty="0" smtClean="0"/>
              <a:t>.</a:t>
            </a:r>
          </a:p>
          <a:p>
            <a:pPr algn="just"/>
            <a:r>
              <a:rPr lang="tr-TR" dirty="0" smtClean="0"/>
              <a:t>Spor </a:t>
            </a:r>
            <a:r>
              <a:rPr lang="tr-TR" dirty="0"/>
              <a:t>ve diğer sosyal faaliyetlere yönlendirin</a:t>
            </a:r>
            <a:r>
              <a:rPr lang="tr-TR" dirty="0" smtClean="0"/>
              <a:t>.</a:t>
            </a:r>
          </a:p>
          <a:p>
            <a:pPr algn="just"/>
            <a:r>
              <a:rPr lang="tr-TR" dirty="0" smtClean="0"/>
              <a:t>Bu </a:t>
            </a:r>
            <a:r>
              <a:rPr lang="tr-TR" dirty="0"/>
              <a:t>dönemde yaşayabileceği çatışmalarının çözümünde destek olun, bunu talep etmese bile en azından her zaman dinlemeye açık olduğunuzun farkında olsun</a:t>
            </a:r>
            <a:r>
              <a:rPr lang="tr-TR" dirty="0" smtClean="0"/>
              <a:t>.</a:t>
            </a:r>
          </a:p>
          <a:p>
            <a:pPr algn="just"/>
            <a:r>
              <a:rPr lang="tr-TR" dirty="0" smtClean="0"/>
              <a:t>Görünüşleri </a:t>
            </a:r>
            <a:r>
              <a:rPr lang="tr-TR" dirty="0"/>
              <a:t>önem kazandığı için maddelerin görünüşleri üzerindeki olumsuz etkilerini vurgulamak yerinde olacaktır.</a:t>
            </a:r>
          </a:p>
          <a:p>
            <a:endParaRPr lang="tr-TR" dirty="0"/>
          </a:p>
          <a:p>
            <a:endParaRPr lang="tr-TR" dirty="0"/>
          </a:p>
        </p:txBody>
      </p:sp>
      <p:pic>
        <p:nvPicPr>
          <p:cNvPr id="4" name="Resim 3"/>
          <p:cNvPicPr>
            <a:picLocks noChangeAspect="1"/>
          </p:cNvPicPr>
          <p:nvPr/>
        </p:nvPicPr>
        <p:blipFill>
          <a:blip r:embed="rId2"/>
          <a:stretch>
            <a:fillRect/>
          </a:stretch>
        </p:blipFill>
        <p:spPr>
          <a:xfrm>
            <a:off x="6537960" y="400051"/>
            <a:ext cx="5566410" cy="5543550"/>
          </a:xfrm>
          <a:prstGeom prst="rect">
            <a:avLst/>
          </a:prstGeom>
        </p:spPr>
      </p:pic>
    </p:spTree>
    <p:extLst>
      <p:ext uri="{BB962C8B-B14F-4D97-AF65-F5344CB8AC3E}">
        <p14:creationId xmlns:p14="http://schemas.microsoft.com/office/powerpoint/2010/main" val="421637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3200" dirty="0" smtClean="0"/>
              <a:t>DİNLEDİĞİNİZ İÇİN TEŞEKKÜR EDERİM..</a:t>
            </a:r>
            <a:r>
              <a:rPr lang="tr-TR" sz="3200" dirty="0" smtClean="0">
                <a:sym typeface="Wingdings" panose="05000000000000000000" pitchFamily="2" charset="2"/>
              </a:rPr>
              <a:t></a:t>
            </a:r>
            <a:endParaRPr lang="tr-TR" sz="3200" dirty="0"/>
          </a:p>
        </p:txBody>
      </p:sp>
    </p:spTree>
    <p:extLst>
      <p:ext uri="{BB962C8B-B14F-4D97-AF65-F5344CB8AC3E}">
        <p14:creationId xmlns:p14="http://schemas.microsoft.com/office/powerpoint/2010/main" val="399646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BAĞIMLILIK NEDİR?</a:t>
            </a:r>
            <a:endParaRPr lang="tr-TR" dirty="0"/>
          </a:p>
        </p:txBody>
      </p:sp>
      <p:sp>
        <p:nvSpPr>
          <p:cNvPr id="3" name="İçerik Yer Tutucusu 2"/>
          <p:cNvSpPr>
            <a:spLocks noGrp="1"/>
          </p:cNvSpPr>
          <p:nvPr>
            <p:ph idx="1"/>
          </p:nvPr>
        </p:nvSpPr>
        <p:spPr>
          <a:xfrm>
            <a:off x="297180" y="2638044"/>
            <a:ext cx="5612130" cy="3854196"/>
          </a:xfrm>
        </p:spPr>
        <p:txBody>
          <a:bodyPr>
            <a:normAutofit fontScale="92500" lnSpcReduction="10000"/>
          </a:bodyPr>
          <a:lstStyle/>
          <a:p>
            <a:pPr algn="just"/>
            <a:r>
              <a:rPr lang="tr-TR" dirty="0"/>
              <a:t>Kullanılan maddeye tolerans gelişmesi</a:t>
            </a:r>
          </a:p>
          <a:p>
            <a:pPr algn="just"/>
            <a:r>
              <a:rPr lang="tr-TR" dirty="0"/>
              <a:t>Madde kesildiğinde ya da azaltıldığında yoksunluk belirtilerinin ortaya çıkması</a:t>
            </a:r>
          </a:p>
          <a:p>
            <a:pPr algn="just"/>
            <a:r>
              <a:rPr lang="tr-TR" dirty="0"/>
              <a:t>Madde kullanımını denetlemek ya da bırakmak için yapılan ama boşa çıkan çabalar</a:t>
            </a:r>
          </a:p>
          <a:p>
            <a:pPr algn="just"/>
            <a:r>
              <a:rPr lang="tr-TR" dirty="0"/>
              <a:t>Maddeyi sağlamak, kullanmak ya da bırakmak için büyük zaman harcama</a:t>
            </a:r>
          </a:p>
          <a:p>
            <a:pPr algn="just"/>
            <a:r>
              <a:rPr lang="tr-TR" dirty="0"/>
              <a:t>Madde kullanımı nedeni ile sosyal, mesleki ve kişisel etkinliklerin olumsuz etkilenmesi</a:t>
            </a:r>
          </a:p>
          <a:p>
            <a:pPr algn="just"/>
            <a:r>
              <a:rPr lang="tr-TR" dirty="0"/>
              <a:t>Maddenin daha uzun ve yüksek miktarlarda alınması</a:t>
            </a:r>
          </a:p>
          <a:p>
            <a:pPr algn="just"/>
            <a:r>
              <a:rPr lang="tr-TR" dirty="0"/>
              <a:t>Fiziksel ya da ruhsal sorunların ortaya çıkmasına ya da artmasına rağmen madde kullanımını sürdürmek</a:t>
            </a:r>
          </a:p>
          <a:p>
            <a:pPr algn="just"/>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638044"/>
            <a:ext cx="5654040" cy="4037076"/>
          </a:xfrm>
          <a:prstGeom prst="rect">
            <a:avLst/>
          </a:prstGeom>
        </p:spPr>
      </p:pic>
    </p:spTree>
    <p:extLst>
      <p:ext uri="{BB962C8B-B14F-4D97-AF65-F5344CB8AC3E}">
        <p14:creationId xmlns:p14="http://schemas.microsoft.com/office/powerpoint/2010/main" val="187625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Sigaraya başlama nedenleri...</a:t>
            </a:r>
            <a:endParaRPr lang="tr-TR" dirty="0"/>
          </a:p>
        </p:txBody>
      </p:sp>
      <p:sp>
        <p:nvSpPr>
          <p:cNvPr id="3" name="İçerik Yer Tutucusu 2"/>
          <p:cNvSpPr>
            <a:spLocks noGrp="1"/>
          </p:cNvSpPr>
          <p:nvPr>
            <p:ph idx="1"/>
          </p:nvPr>
        </p:nvSpPr>
        <p:spPr>
          <a:xfrm>
            <a:off x="411480" y="2638044"/>
            <a:ext cx="6617970" cy="4025646"/>
          </a:xfrm>
        </p:spPr>
        <p:txBody>
          <a:bodyPr>
            <a:normAutofit fontScale="85000" lnSpcReduction="10000"/>
          </a:bodyPr>
          <a:lstStyle/>
          <a:p>
            <a:pPr algn="just"/>
            <a:r>
              <a:rPr lang="tr-TR" dirty="0"/>
              <a:t/>
            </a:r>
            <a:br>
              <a:rPr lang="tr-TR" dirty="0"/>
            </a:br>
            <a:r>
              <a:rPr lang="tr-TR" dirty="0"/>
              <a:t>Büyümenin bir sembolü olarak </a:t>
            </a:r>
            <a:r>
              <a:rPr lang="tr-TR" dirty="0" smtClean="0"/>
              <a:t>görülmesi</a:t>
            </a:r>
          </a:p>
          <a:p>
            <a:pPr algn="just"/>
            <a:r>
              <a:rPr lang="tr-TR" dirty="0" smtClean="0"/>
              <a:t>Reklam </a:t>
            </a:r>
            <a:r>
              <a:rPr lang="tr-TR" dirty="0"/>
              <a:t>ve filmlerin özendirici </a:t>
            </a:r>
            <a:r>
              <a:rPr lang="tr-TR" dirty="0" smtClean="0"/>
              <a:t>etkisi</a:t>
            </a:r>
          </a:p>
          <a:p>
            <a:pPr algn="just"/>
            <a:r>
              <a:rPr lang="tr-TR" dirty="0" smtClean="0"/>
              <a:t>Kız </a:t>
            </a:r>
            <a:r>
              <a:rPr lang="tr-TR" dirty="0"/>
              <a:t>çocuklarında erkeksi olma </a:t>
            </a:r>
            <a:r>
              <a:rPr lang="tr-TR" dirty="0" smtClean="0"/>
              <a:t>hevesi</a:t>
            </a:r>
          </a:p>
          <a:p>
            <a:pPr algn="just"/>
            <a:r>
              <a:rPr lang="tr-TR" dirty="0" smtClean="0"/>
              <a:t>Meydan </a:t>
            </a:r>
            <a:r>
              <a:rPr lang="tr-TR" dirty="0"/>
              <a:t>okuma </a:t>
            </a:r>
            <a:r>
              <a:rPr lang="tr-TR" dirty="0" smtClean="0"/>
              <a:t>tarzı</a:t>
            </a:r>
          </a:p>
          <a:p>
            <a:pPr algn="just"/>
            <a:r>
              <a:rPr lang="tr-TR" dirty="0" smtClean="0"/>
              <a:t>Arkadaş </a:t>
            </a:r>
            <a:r>
              <a:rPr lang="tr-TR" dirty="0"/>
              <a:t>grubuna ayak uydurma </a:t>
            </a:r>
            <a:r>
              <a:rPr lang="tr-TR" dirty="0" smtClean="0"/>
              <a:t>çabası</a:t>
            </a:r>
          </a:p>
          <a:p>
            <a:pPr algn="just"/>
            <a:r>
              <a:rPr lang="tr-TR" dirty="0" smtClean="0"/>
              <a:t>Televizyon </a:t>
            </a:r>
            <a:r>
              <a:rPr lang="tr-TR" dirty="0"/>
              <a:t>ve reklamlarda popüler kişilerin sigara kullandığının gösterilmesi “onlar gibi olmak” isteyen gençler tarafından taklit </a:t>
            </a:r>
            <a:r>
              <a:rPr lang="tr-TR" dirty="0" err="1" smtClean="0"/>
              <a:t>edilmektedirler.Kız</a:t>
            </a:r>
            <a:r>
              <a:rPr lang="tr-TR" dirty="0" smtClean="0"/>
              <a:t> </a:t>
            </a:r>
            <a:r>
              <a:rPr lang="tr-TR" dirty="0"/>
              <a:t>çocukları sigarayı daha erkeksi ve bağımsız gözükmek amacıyla </a:t>
            </a:r>
            <a:r>
              <a:rPr lang="tr-TR" dirty="0" err="1" smtClean="0"/>
              <a:t>deneyebilmektedir.Sigara</a:t>
            </a:r>
            <a:r>
              <a:rPr lang="tr-TR" dirty="0" smtClean="0"/>
              <a:t> </a:t>
            </a:r>
            <a:r>
              <a:rPr lang="tr-TR" dirty="0"/>
              <a:t>kullanan arkadaş gruplarındaki baskıya dayanamama ve “onlardan biri olma/gruba ait olma” isteğiyle sigara denemeye başlayabiliyorlar ve sonra sürekli kullanıcı haline </a:t>
            </a:r>
            <a:r>
              <a:rPr lang="tr-TR" dirty="0" err="1"/>
              <a:t>geliyorlar.Aileden</a:t>
            </a:r>
            <a:r>
              <a:rPr lang="tr-TR" dirty="0"/>
              <a:t>, filmlerden ya da arkadaşlardan alkol, kahve, çay ile sigara içmenin daha keyif verici olduğu izlenimini edinip daha fazla haz almak için başlayabiliyorlar.</a:t>
            </a:r>
            <a:r>
              <a:rPr lang="tr-TR" dirty="0"/>
              <a:t/>
            </a:r>
            <a:br>
              <a:rPr lang="tr-TR" dirty="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450" y="2259329"/>
            <a:ext cx="4749165" cy="3570801"/>
          </a:xfrm>
          <a:prstGeom prst="rect">
            <a:avLst/>
          </a:prstGeom>
        </p:spPr>
      </p:pic>
    </p:spTree>
    <p:extLst>
      <p:ext uri="{BB962C8B-B14F-4D97-AF65-F5344CB8AC3E}">
        <p14:creationId xmlns:p14="http://schemas.microsoft.com/office/powerpoint/2010/main" val="169118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Madde kullanmaya başlama nedenleri</a:t>
            </a:r>
            <a:r>
              <a:rPr lang="tr-TR" dirty="0"/>
              <a:t/>
            </a:r>
            <a:br>
              <a:rPr lang="tr-TR" dirty="0"/>
            </a:b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smtClean="0"/>
              <a:t>Arkadaş </a:t>
            </a:r>
            <a:r>
              <a:rPr lang="tr-TR" dirty="0"/>
              <a:t>baskısı % </a:t>
            </a:r>
            <a:r>
              <a:rPr lang="tr-TR" dirty="0" smtClean="0"/>
              <a:t>23.3</a:t>
            </a:r>
          </a:p>
          <a:p>
            <a:pPr algn="just"/>
            <a:r>
              <a:rPr lang="tr-TR" dirty="0" smtClean="0"/>
              <a:t>Merak </a:t>
            </a:r>
            <a:r>
              <a:rPr lang="tr-TR" dirty="0"/>
              <a:t>% </a:t>
            </a:r>
            <a:r>
              <a:rPr lang="tr-TR" dirty="0" smtClean="0"/>
              <a:t>29.4</a:t>
            </a:r>
          </a:p>
          <a:p>
            <a:pPr algn="just"/>
            <a:r>
              <a:rPr lang="tr-TR" dirty="0" smtClean="0"/>
              <a:t>Sorunlara </a:t>
            </a:r>
            <a:r>
              <a:rPr lang="tr-TR" dirty="0"/>
              <a:t>çözüm aramak % </a:t>
            </a:r>
            <a:r>
              <a:rPr lang="tr-TR" dirty="0" smtClean="0"/>
              <a:t>27.1</a:t>
            </a:r>
          </a:p>
          <a:p>
            <a:pPr algn="just"/>
            <a:r>
              <a:rPr lang="tr-TR" dirty="0" smtClean="0"/>
              <a:t>Sorunlardan </a:t>
            </a:r>
            <a:r>
              <a:rPr lang="tr-TR" dirty="0"/>
              <a:t>kaçmak % </a:t>
            </a:r>
            <a:r>
              <a:rPr lang="tr-TR" dirty="0" smtClean="0"/>
              <a:t>26.0</a:t>
            </a:r>
          </a:p>
          <a:p>
            <a:pPr algn="just"/>
            <a:r>
              <a:rPr lang="tr-TR" dirty="0" smtClean="0"/>
              <a:t>Beğeni </a:t>
            </a:r>
            <a:r>
              <a:rPr lang="tr-TR" dirty="0"/>
              <a:t>toplamak % </a:t>
            </a:r>
            <a:r>
              <a:rPr lang="tr-TR" dirty="0" smtClean="0"/>
              <a:t>24.3</a:t>
            </a:r>
          </a:p>
          <a:p>
            <a:pPr algn="just"/>
            <a:r>
              <a:rPr lang="tr-TR" dirty="0" smtClean="0"/>
              <a:t>Eğlenmek </a:t>
            </a:r>
            <a:r>
              <a:rPr lang="tr-TR" dirty="0"/>
              <a:t>% </a:t>
            </a:r>
            <a:r>
              <a:rPr lang="tr-TR" dirty="0" smtClean="0"/>
              <a:t>25.9</a:t>
            </a:r>
          </a:p>
          <a:p>
            <a:pPr algn="just"/>
            <a:r>
              <a:rPr lang="tr-TR" dirty="0" smtClean="0"/>
              <a:t>Bu </a:t>
            </a:r>
            <a:r>
              <a:rPr lang="tr-TR" dirty="0"/>
              <a:t>alanda yapılan çalışmalarda kişinin madde kullanmaya başlamasının başta gelen nedeninin merak olduğu belirlenmiştir</a:t>
            </a:r>
            <a:r>
              <a:rPr lang="tr-TR" dirty="0" smtClean="0"/>
              <a:t>.</a:t>
            </a:r>
          </a:p>
          <a:p>
            <a:pPr algn="just"/>
            <a:r>
              <a:rPr lang="tr-TR" dirty="0" smtClean="0"/>
              <a:t>Bunu </a:t>
            </a:r>
            <a:r>
              <a:rPr lang="tr-TR" dirty="0"/>
              <a:t>sorunlardan kaçmak ya da onların üstesinden gelme isteği ile madde kullanmak takip </a:t>
            </a:r>
            <a:r>
              <a:rPr lang="tr-TR" dirty="0" err="1"/>
              <a:t>etmiştir.Özellikle</a:t>
            </a:r>
            <a:r>
              <a:rPr lang="tr-TR" dirty="0"/>
              <a:t> ergenler (arkadaşlıklar ve gruplar büyük önem kazandığından); arkadaşlarının beğenisini kazanmak, onların dikkatini çekmek ve eğlenmek için madde kullanmaya başlayabiliyorlar.</a:t>
            </a:r>
            <a:endParaRPr lang="tr-TR" dirty="0"/>
          </a:p>
        </p:txBody>
      </p:sp>
    </p:spTree>
    <p:extLst>
      <p:ext uri="{BB962C8B-B14F-4D97-AF65-F5344CB8AC3E}">
        <p14:creationId xmlns:p14="http://schemas.microsoft.com/office/powerpoint/2010/main" val="222165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Risk Yaratan Faktörler</a:t>
            </a:r>
            <a:endParaRPr lang="tr-TR" dirty="0"/>
          </a:p>
        </p:txBody>
      </p:sp>
      <p:sp>
        <p:nvSpPr>
          <p:cNvPr id="3" name="İçerik Yer Tutucusu 2"/>
          <p:cNvSpPr>
            <a:spLocks noGrp="1"/>
          </p:cNvSpPr>
          <p:nvPr>
            <p:ph idx="1"/>
          </p:nvPr>
        </p:nvSpPr>
        <p:spPr/>
        <p:txBody>
          <a:bodyPr>
            <a:normAutofit/>
          </a:bodyPr>
          <a:lstStyle/>
          <a:p>
            <a:pPr algn="just"/>
            <a:r>
              <a:rPr lang="tr-TR" dirty="0"/>
              <a:t/>
            </a:r>
            <a:br>
              <a:rPr lang="tr-TR" dirty="0"/>
            </a:br>
            <a:r>
              <a:rPr lang="tr-TR" dirty="0"/>
              <a:t>Ruhsal sorunları ya da bağımlılığı olan ebeveynin bulunduğu </a:t>
            </a:r>
            <a:r>
              <a:rPr lang="tr-TR" dirty="0" smtClean="0"/>
              <a:t> </a:t>
            </a:r>
            <a:r>
              <a:rPr lang="tr-TR" dirty="0"/>
              <a:t>aileler</a:t>
            </a:r>
            <a:r>
              <a:rPr lang="tr-TR" dirty="0" smtClean="0"/>
              <a:t>,</a:t>
            </a:r>
          </a:p>
          <a:p>
            <a:pPr algn="just"/>
            <a:r>
              <a:rPr lang="tr-TR" dirty="0" smtClean="0"/>
              <a:t>Doğru </a:t>
            </a:r>
            <a:r>
              <a:rPr lang="tr-TR" dirty="0"/>
              <a:t>olmayan yetiştirme yolları</a:t>
            </a:r>
            <a:r>
              <a:rPr lang="tr-TR" dirty="0" smtClean="0"/>
              <a:t>,</a:t>
            </a:r>
          </a:p>
          <a:p>
            <a:pPr algn="just"/>
            <a:r>
              <a:rPr lang="tr-TR" dirty="0" smtClean="0"/>
              <a:t>Ebeveyn-çocuk </a:t>
            </a:r>
            <a:r>
              <a:rPr lang="tr-TR" dirty="0"/>
              <a:t>arasında bağlanma ve ilgi eksikliği</a:t>
            </a:r>
            <a:r>
              <a:rPr lang="tr-TR" dirty="0" smtClean="0"/>
              <a:t>,</a:t>
            </a:r>
          </a:p>
          <a:p>
            <a:pPr algn="just"/>
            <a:r>
              <a:rPr lang="tr-TR" dirty="0" smtClean="0"/>
              <a:t>Sınıfta </a:t>
            </a:r>
            <a:r>
              <a:rPr lang="tr-TR" dirty="0"/>
              <a:t>aşırı utangaçlık ya da şiddet içeren davranışlar</a:t>
            </a:r>
            <a:r>
              <a:rPr lang="tr-TR" dirty="0" smtClean="0"/>
              <a:t>,</a:t>
            </a:r>
          </a:p>
          <a:p>
            <a:pPr algn="just"/>
            <a:r>
              <a:rPr lang="tr-TR" dirty="0" smtClean="0"/>
              <a:t>Okul </a:t>
            </a:r>
            <a:r>
              <a:rPr lang="tr-TR" dirty="0"/>
              <a:t>başarısında düşüş</a:t>
            </a:r>
            <a:r>
              <a:rPr lang="tr-TR" dirty="0" smtClean="0"/>
              <a:t>,</a:t>
            </a:r>
          </a:p>
          <a:p>
            <a:pPr algn="just"/>
            <a:r>
              <a:rPr lang="tr-TR" dirty="0" smtClean="0"/>
              <a:t>Sosyal </a:t>
            </a:r>
            <a:r>
              <a:rPr lang="tr-TR" dirty="0"/>
              <a:t>becerilerin zayıf olması</a:t>
            </a:r>
            <a:r>
              <a:rPr lang="tr-TR" dirty="0" smtClean="0"/>
              <a:t>,</a:t>
            </a:r>
          </a:p>
          <a:p>
            <a:pPr algn="just"/>
            <a:r>
              <a:rPr lang="tr-TR" dirty="0"/>
              <a:t>Sapkın davranışlar sergileyen arkadaşlarla “takılma”,</a:t>
            </a:r>
          </a:p>
          <a:p>
            <a:endParaRPr lang="tr-TR" dirty="0" smtClean="0"/>
          </a:p>
        </p:txBody>
      </p:sp>
    </p:spTree>
    <p:extLst>
      <p:ext uri="{BB962C8B-B14F-4D97-AF65-F5344CB8AC3E}">
        <p14:creationId xmlns:p14="http://schemas.microsoft.com/office/powerpoint/2010/main" val="47601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00150" y="1040130"/>
            <a:ext cx="5577840" cy="4699897"/>
          </a:xfrm>
        </p:spPr>
        <p:txBody>
          <a:bodyPr>
            <a:normAutofit fontScale="92500" lnSpcReduction="20000"/>
          </a:bodyPr>
          <a:lstStyle/>
          <a:p>
            <a:r>
              <a:rPr lang="tr-TR" dirty="0" smtClean="0"/>
              <a:t>Ailede </a:t>
            </a:r>
            <a:r>
              <a:rPr lang="tr-TR" dirty="0"/>
              <a:t>alkol alan veya ruhsal sorunu olan birinin ailedeki sağlıklı iletişimi bozarak dengesizliğe sürüklemesi</a:t>
            </a:r>
            <a:r>
              <a:rPr lang="tr-TR" dirty="0" smtClean="0"/>
              <a:t>;</a:t>
            </a:r>
          </a:p>
          <a:p>
            <a:r>
              <a:rPr lang="tr-TR" dirty="0" smtClean="0"/>
              <a:t>Tutarsız</a:t>
            </a:r>
            <a:r>
              <a:rPr lang="tr-TR" dirty="0"/>
              <a:t>, aşırı kontrolcü, yada aşırı ilgisiz aile tutumları</a:t>
            </a:r>
            <a:r>
              <a:rPr lang="tr-TR" dirty="0" smtClean="0"/>
              <a:t>,</a:t>
            </a:r>
          </a:p>
          <a:p>
            <a:r>
              <a:rPr lang="tr-TR" dirty="0" smtClean="0"/>
              <a:t>Şiddet </a:t>
            </a:r>
            <a:r>
              <a:rPr lang="tr-TR" dirty="0"/>
              <a:t>içeren davranışların sık olması</a:t>
            </a:r>
            <a:r>
              <a:rPr lang="tr-TR" dirty="0" smtClean="0"/>
              <a:t>,</a:t>
            </a:r>
          </a:p>
          <a:p>
            <a:r>
              <a:rPr lang="tr-TR" dirty="0" smtClean="0"/>
              <a:t>Düzenli </a:t>
            </a:r>
            <a:r>
              <a:rPr lang="tr-TR" dirty="0"/>
              <a:t>ders çalışma alışkanlığının olmaması sonucu okul başarısının </a:t>
            </a:r>
            <a:r>
              <a:rPr lang="tr-TR" dirty="0" err="1"/>
              <a:t>düşmesi,Bir</a:t>
            </a:r>
            <a:r>
              <a:rPr lang="tr-TR" dirty="0"/>
              <a:t> arkadaş grubuna girme, “hayır” diyebilme, sorunlarla başa çıkabilme gibi sosyal becerilerin yokluğu</a:t>
            </a:r>
            <a:r>
              <a:rPr lang="tr-TR" dirty="0" smtClean="0"/>
              <a:t>,</a:t>
            </a:r>
          </a:p>
          <a:p>
            <a:r>
              <a:rPr lang="tr-TR" dirty="0" smtClean="0"/>
              <a:t>Başkalarını </a:t>
            </a:r>
            <a:r>
              <a:rPr lang="tr-TR" dirty="0"/>
              <a:t>rahatsız etmek, canını yakmak, zor kullanarak istediklerini elde etmek gibi davranışlar sergileyen gruplarla arkadaşlık etme</a:t>
            </a:r>
            <a:r>
              <a:rPr lang="tr-TR" dirty="0" smtClean="0"/>
              <a:t>,</a:t>
            </a:r>
          </a:p>
          <a:p>
            <a:r>
              <a:rPr lang="tr-TR" dirty="0" smtClean="0"/>
              <a:t>Gazete </a:t>
            </a:r>
            <a:r>
              <a:rPr lang="tr-TR" dirty="0"/>
              <a:t>ve televizyonlarda bilinçsizce gösterilen ve uyuşturucuyu onaylar tarzdaki haberler çocukların kafasını karıştırdığından risk faktörleri olarak sayılmaktadır.</a:t>
            </a:r>
            <a:br>
              <a:rPr lang="tr-TR" dirty="0"/>
            </a:br>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7990" y="708660"/>
            <a:ext cx="5414010" cy="5532120"/>
          </a:xfrm>
          <a:prstGeom prst="rect">
            <a:avLst/>
          </a:prstGeom>
        </p:spPr>
      </p:pic>
    </p:spTree>
    <p:extLst>
      <p:ext uri="{BB962C8B-B14F-4D97-AF65-F5344CB8AC3E}">
        <p14:creationId xmlns:p14="http://schemas.microsoft.com/office/powerpoint/2010/main" val="419271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Önleyici Faktörler Güçlü ve pozitif aile bağları,</a:t>
            </a:r>
            <a:endParaRPr lang="tr-TR" dirty="0"/>
          </a:p>
        </p:txBody>
      </p:sp>
      <p:sp>
        <p:nvSpPr>
          <p:cNvPr id="3" name="İçerik Yer Tutucusu 2"/>
          <p:cNvSpPr>
            <a:spLocks noGrp="1"/>
          </p:cNvSpPr>
          <p:nvPr>
            <p:ph idx="1"/>
          </p:nvPr>
        </p:nvSpPr>
        <p:spPr>
          <a:xfrm>
            <a:off x="422910" y="2638044"/>
            <a:ext cx="6995160" cy="4071366"/>
          </a:xfrm>
        </p:spPr>
        <p:txBody>
          <a:bodyPr>
            <a:normAutofit fontScale="77500" lnSpcReduction="20000"/>
          </a:bodyPr>
          <a:lstStyle/>
          <a:p>
            <a:pPr algn="just"/>
            <a:r>
              <a:rPr lang="tr-TR" dirty="0"/>
              <a:t/>
            </a:r>
            <a:br>
              <a:rPr lang="tr-TR" dirty="0"/>
            </a:br>
            <a:r>
              <a:rPr lang="tr-TR" dirty="0"/>
              <a:t>Ebeveynlerin çocuklarının arkadaşlarından ve neler yaptıklarından haberdar olması</a:t>
            </a:r>
            <a:r>
              <a:rPr lang="tr-TR" dirty="0" smtClean="0"/>
              <a:t>,</a:t>
            </a:r>
          </a:p>
          <a:p>
            <a:pPr algn="just"/>
            <a:r>
              <a:rPr lang="tr-TR" dirty="0" smtClean="0"/>
              <a:t>Aile </a:t>
            </a:r>
            <a:r>
              <a:rPr lang="tr-TR" dirty="0"/>
              <a:t>içi kuralların açık olması ve herkesin bunlara </a:t>
            </a:r>
            <a:r>
              <a:rPr lang="tr-TR" dirty="0" err="1"/>
              <a:t>uyması,Ebeveynlerin</a:t>
            </a:r>
            <a:r>
              <a:rPr lang="tr-TR" dirty="0"/>
              <a:t> çocuklarının yaşamlarına ilgili olmaları</a:t>
            </a:r>
            <a:r>
              <a:rPr lang="tr-TR" dirty="0" smtClean="0"/>
              <a:t>,</a:t>
            </a:r>
          </a:p>
          <a:p>
            <a:pPr algn="just"/>
            <a:r>
              <a:rPr lang="tr-TR" dirty="0" smtClean="0"/>
              <a:t>Okulda </a:t>
            </a:r>
            <a:r>
              <a:rPr lang="tr-TR" dirty="0"/>
              <a:t>başarılı olma; okul, </a:t>
            </a:r>
            <a:r>
              <a:rPr lang="tr-TR" dirty="0" err="1"/>
              <a:t>klüpler</a:t>
            </a:r>
            <a:r>
              <a:rPr lang="tr-TR" dirty="0"/>
              <a:t> gibi kurumlarla kurulmuş güçlü </a:t>
            </a:r>
            <a:r>
              <a:rPr lang="tr-TR" dirty="0" smtClean="0"/>
              <a:t>bir bağ </a:t>
            </a:r>
          </a:p>
          <a:p>
            <a:pPr algn="just"/>
            <a:r>
              <a:rPr lang="tr-TR" dirty="0" smtClean="0"/>
              <a:t>Aile </a:t>
            </a:r>
            <a:r>
              <a:rPr lang="tr-TR" dirty="0"/>
              <a:t>üyelerinin birbirlerini yargılamadan dinlemeleri, sorun yaşandığında birbirlerine destek olmaları (sorunu kişinin adına çözmek değil!), günlerini nasıl geçirdiklerini paylaşarak yaşamlarına ortak etmeleri güçlü ve pozitif aile bağlarını </a:t>
            </a:r>
            <a:r>
              <a:rPr lang="tr-TR" dirty="0" smtClean="0"/>
              <a:t>destekler.</a:t>
            </a:r>
          </a:p>
          <a:p>
            <a:pPr algn="just"/>
            <a:r>
              <a:rPr lang="tr-TR" dirty="0" smtClean="0"/>
              <a:t>Anne-babaların </a:t>
            </a:r>
            <a:r>
              <a:rPr lang="tr-TR" dirty="0"/>
              <a:t>çocuklarına maddelerin etkileriyle ilgili doğru bilgiler aktarmaları gerektiğinden ilk önce kendileri bilgilenmelidir</a:t>
            </a:r>
            <a:r>
              <a:rPr lang="tr-TR" dirty="0" smtClean="0"/>
              <a:t>.</a:t>
            </a:r>
          </a:p>
          <a:p>
            <a:pPr algn="just"/>
            <a:r>
              <a:rPr lang="tr-TR" dirty="0" smtClean="0"/>
              <a:t>Çocuklarının </a:t>
            </a:r>
            <a:r>
              <a:rPr lang="tr-TR" dirty="0"/>
              <a:t>maddeler hakkındaki düşüncelerini öğrenmek ve onları bilgilendirmek için uygun zaman ve ortamlar </a:t>
            </a:r>
            <a:r>
              <a:rPr lang="tr-TR" dirty="0" err="1"/>
              <a:t>yaratmalılar.Konuşmalar</a:t>
            </a:r>
            <a:r>
              <a:rPr lang="tr-TR" dirty="0"/>
              <a:t> asla bir veya iki defa ile sınırlı kalmamalı</a:t>
            </a:r>
            <a:r>
              <a:rPr lang="tr-TR" dirty="0" smtClean="0"/>
              <a:t>.</a:t>
            </a:r>
          </a:p>
          <a:p>
            <a:pPr algn="just"/>
            <a:r>
              <a:rPr lang="tr-TR" dirty="0" smtClean="0"/>
              <a:t>Okuldaki </a:t>
            </a:r>
            <a:r>
              <a:rPr lang="tr-TR" dirty="0"/>
              <a:t>ya da çeşitli dernek ve vakıflarla bağlantılı faaliyetlere katılmalarına destek olmalıdırlar.</a:t>
            </a:r>
            <a:r>
              <a:rPr lang="tr-TR" dirty="0"/>
              <a:t/>
            </a:r>
            <a:br>
              <a:rPr lang="tr-TR" dirty="0"/>
            </a:br>
            <a:endParaRPr lang="tr-TR" dirty="0"/>
          </a:p>
        </p:txBody>
      </p:sp>
      <p:pic>
        <p:nvPicPr>
          <p:cNvPr id="1026" name="Picture 2" descr="SOSYAL ETKİNLİ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355" y="2153412"/>
            <a:ext cx="4313555"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7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t>
            </a:r>
            <a:r>
              <a:rPr lang="tr-TR" b="1" dirty="0"/>
              <a:t>Bağımlılık süreci “Belki kullanabilirim” “Korku ve merak”</a:t>
            </a:r>
            <a:endParaRPr lang="tr-TR" dirty="0"/>
          </a:p>
        </p:txBody>
      </p:sp>
      <p:sp>
        <p:nvSpPr>
          <p:cNvPr id="3" name="İçerik Yer Tutucusu 2"/>
          <p:cNvSpPr>
            <a:spLocks noGrp="1"/>
          </p:cNvSpPr>
          <p:nvPr>
            <p:ph idx="1"/>
          </p:nvPr>
        </p:nvSpPr>
        <p:spPr/>
        <p:txBody>
          <a:bodyPr>
            <a:normAutofit fontScale="70000" lnSpcReduction="20000"/>
          </a:bodyPr>
          <a:lstStyle/>
          <a:p>
            <a:pPr algn="just"/>
            <a:r>
              <a:rPr lang="tr-TR" dirty="0"/>
              <a:t/>
            </a:r>
            <a:br>
              <a:rPr lang="tr-TR" dirty="0"/>
            </a:br>
            <a:r>
              <a:rPr lang="tr-TR" dirty="0"/>
              <a:t>“Bir kereden bir şey </a:t>
            </a:r>
            <a:r>
              <a:rPr lang="tr-TR" dirty="0" err="1"/>
              <a:t>olmaz”“Bıraktım</a:t>
            </a:r>
            <a:r>
              <a:rPr lang="tr-TR" dirty="0"/>
              <a:t>, bir daha </a:t>
            </a:r>
            <a:r>
              <a:rPr lang="tr-TR" dirty="0" err="1"/>
              <a:t>başlamam”“Bir</a:t>
            </a:r>
            <a:r>
              <a:rPr lang="tr-TR" dirty="0"/>
              <a:t> daha </a:t>
            </a:r>
            <a:r>
              <a:rPr lang="tr-TR" dirty="0" err="1"/>
              <a:t>asla!”“Artık</a:t>
            </a:r>
            <a:r>
              <a:rPr lang="tr-TR" dirty="0"/>
              <a:t> bırakacağım</a:t>
            </a:r>
            <a:r>
              <a:rPr lang="tr-TR" dirty="0" smtClean="0"/>
              <a:t>”</a:t>
            </a:r>
          </a:p>
          <a:p>
            <a:pPr algn="just"/>
            <a:r>
              <a:rPr lang="tr-TR" dirty="0" smtClean="0"/>
              <a:t>Kişi </a:t>
            </a:r>
            <a:r>
              <a:rPr lang="tr-TR" dirty="0"/>
              <a:t>önce maddeye karşı merak duyar. Kullansam acaba neler olur diye merak eder ama aynı zamanda maddenin etkilerinden korkar</a:t>
            </a:r>
            <a:r>
              <a:rPr lang="tr-TR" dirty="0" smtClean="0"/>
              <a:t>. Merak </a:t>
            </a:r>
            <a:r>
              <a:rPr lang="tr-TR" dirty="0"/>
              <a:t>korkuyu yener ve kişi “Bir kereden bir şey olmaz” diyerek kullanmaya başlar</a:t>
            </a:r>
            <a:r>
              <a:rPr lang="tr-TR" dirty="0" smtClean="0"/>
              <a:t>. Bundan </a:t>
            </a:r>
            <a:r>
              <a:rPr lang="tr-TR" dirty="0"/>
              <a:t>sonraki her kullanışı son kullanışı olacaktır ama beklenen son hiç gelmez</a:t>
            </a:r>
            <a:r>
              <a:rPr lang="tr-TR" dirty="0" smtClean="0"/>
              <a:t>. Bağımlı </a:t>
            </a:r>
            <a:r>
              <a:rPr lang="tr-TR" dirty="0"/>
              <a:t>olduğunu inkar eder ve maddeyi kontrol edebileceğini iddia eder</a:t>
            </a:r>
            <a:r>
              <a:rPr lang="tr-TR" dirty="0" smtClean="0"/>
              <a:t>. Kişi </a:t>
            </a:r>
            <a:r>
              <a:rPr lang="tr-TR" dirty="0"/>
              <a:t>dibe vurduğunda artık bırakmak zorunda olduğunu anlar</a:t>
            </a:r>
            <a:r>
              <a:rPr lang="tr-TR" dirty="0" smtClean="0"/>
              <a:t>. Bir </a:t>
            </a:r>
            <a:r>
              <a:rPr lang="tr-TR" dirty="0"/>
              <a:t>süre temiz </a:t>
            </a:r>
            <a:r>
              <a:rPr lang="tr-TR" dirty="0" smtClean="0"/>
              <a:t>kalır fakat </a:t>
            </a:r>
            <a:r>
              <a:rPr lang="tr-TR" dirty="0"/>
              <a:t>kişi kendine güven kazandıkça madde ile ilgili sıkıntılarını unutacak ve tekrar “bir kere” deneyecektir</a:t>
            </a:r>
            <a:r>
              <a:rPr lang="tr-TR" dirty="0" smtClean="0"/>
              <a:t>. Bir </a:t>
            </a:r>
            <a:r>
              <a:rPr lang="tr-TR" dirty="0"/>
              <a:t>kere denemekle kalmayıp kullanımı eskisi gibi olacaktır (“Battı balık yan gider” mantığıyla).Böylece bağımlılık bir kısır döngü haline gelecektir</a:t>
            </a:r>
            <a:r>
              <a:rPr lang="tr-TR" dirty="0" smtClean="0"/>
              <a:t>.</a:t>
            </a:r>
          </a:p>
          <a:p>
            <a:pPr algn="just"/>
            <a:r>
              <a:rPr lang="tr-TR" dirty="0" smtClean="0"/>
              <a:t> “</a:t>
            </a:r>
            <a:r>
              <a:rPr lang="tr-TR" dirty="0"/>
              <a:t>Ben bağımlı olmam</a:t>
            </a:r>
            <a:r>
              <a:rPr lang="tr-TR" dirty="0" smtClean="0"/>
              <a:t>”</a:t>
            </a:r>
          </a:p>
          <a:p>
            <a:pPr algn="just"/>
            <a:r>
              <a:rPr lang="tr-TR" dirty="0" smtClean="0"/>
              <a:t>“</a:t>
            </a:r>
            <a:r>
              <a:rPr lang="tr-TR" dirty="0"/>
              <a:t>Bırakmak zorundayım</a:t>
            </a:r>
            <a:r>
              <a:rPr lang="tr-TR" dirty="0" smtClean="0"/>
              <a:t>!”</a:t>
            </a:r>
          </a:p>
          <a:p>
            <a:pPr algn="just"/>
            <a:r>
              <a:rPr lang="tr-TR" dirty="0" smtClean="0"/>
              <a:t>“</a:t>
            </a:r>
            <a:r>
              <a:rPr lang="tr-TR" dirty="0"/>
              <a:t>İstersem bırakırım</a:t>
            </a:r>
            <a:r>
              <a:rPr lang="tr-TR" dirty="0" smtClean="0"/>
              <a:t>”</a:t>
            </a:r>
          </a:p>
          <a:p>
            <a:pPr algn="just"/>
            <a:r>
              <a:rPr lang="tr-TR" dirty="0" smtClean="0"/>
              <a:t>“</a:t>
            </a:r>
            <a:r>
              <a:rPr lang="tr-TR" dirty="0"/>
              <a:t>Bu meret bırakılmaz ki!”</a:t>
            </a:r>
            <a:endParaRPr lang="tr-TR" dirty="0"/>
          </a:p>
        </p:txBody>
      </p:sp>
    </p:spTree>
    <p:extLst>
      <p:ext uri="{BB962C8B-B14F-4D97-AF65-F5344CB8AC3E}">
        <p14:creationId xmlns:p14="http://schemas.microsoft.com/office/powerpoint/2010/main" val="320728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Madde kullanan kişiyi aile nasıl anlar?</a:t>
            </a:r>
            <a:endParaRPr lang="tr-TR" dirty="0"/>
          </a:p>
        </p:txBody>
      </p:sp>
      <p:sp>
        <p:nvSpPr>
          <p:cNvPr id="3" name="İçerik Yer Tutucusu 2"/>
          <p:cNvSpPr>
            <a:spLocks noGrp="1"/>
          </p:cNvSpPr>
          <p:nvPr>
            <p:ph idx="1"/>
          </p:nvPr>
        </p:nvSpPr>
        <p:spPr/>
        <p:txBody>
          <a:bodyPr>
            <a:normAutofit fontScale="70000" lnSpcReduction="20000"/>
          </a:bodyPr>
          <a:lstStyle/>
          <a:p>
            <a:pPr algn="just"/>
            <a:r>
              <a:rPr lang="tr-TR" dirty="0"/>
              <a:t/>
            </a:r>
            <a:br>
              <a:rPr lang="tr-TR" dirty="0"/>
            </a:br>
            <a:r>
              <a:rPr lang="tr-TR" dirty="0"/>
              <a:t>En kesin yöntem kan ve idrar testleridir</a:t>
            </a:r>
            <a:r>
              <a:rPr lang="tr-TR" dirty="0" smtClean="0"/>
              <a:t>.</a:t>
            </a:r>
          </a:p>
          <a:p>
            <a:pPr algn="just"/>
            <a:r>
              <a:rPr lang="tr-TR" dirty="0" smtClean="0"/>
              <a:t>Aile </a:t>
            </a:r>
            <a:r>
              <a:rPr lang="tr-TR" dirty="0"/>
              <a:t>ilişkilerini azaltır ve evde daha az vakit geçirir</a:t>
            </a:r>
            <a:r>
              <a:rPr lang="tr-TR" dirty="0" smtClean="0"/>
              <a:t>.</a:t>
            </a:r>
          </a:p>
          <a:p>
            <a:pPr algn="just"/>
            <a:r>
              <a:rPr lang="tr-TR" dirty="0" smtClean="0"/>
              <a:t>Her </a:t>
            </a:r>
            <a:r>
              <a:rPr lang="tr-TR" dirty="0"/>
              <a:t>zamankinden daha fazla para harcamaya başlar</a:t>
            </a:r>
            <a:r>
              <a:rPr lang="tr-TR" dirty="0" smtClean="0"/>
              <a:t>.</a:t>
            </a:r>
          </a:p>
          <a:p>
            <a:pPr algn="just"/>
            <a:r>
              <a:rPr lang="tr-TR" dirty="0" smtClean="0"/>
              <a:t>Yeni </a:t>
            </a:r>
            <a:r>
              <a:rPr lang="tr-TR" dirty="0"/>
              <a:t>arkadaşlar edinmeye başlar</a:t>
            </a:r>
            <a:r>
              <a:rPr lang="tr-TR" dirty="0" smtClean="0"/>
              <a:t>.</a:t>
            </a:r>
          </a:p>
          <a:p>
            <a:pPr algn="just"/>
            <a:r>
              <a:rPr lang="tr-TR" dirty="0" smtClean="0"/>
              <a:t>Kendisine </a:t>
            </a:r>
            <a:r>
              <a:rPr lang="tr-TR" dirty="0"/>
              <a:t>olan özeni azalır</a:t>
            </a:r>
            <a:r>
              <a:rPr lang="tr-TR" dirty="0" smtClean="0"/>
              <a:t>.</a:t>
            </a:r>
          </a:p>
          <a:p>
            <a:pPr algn="just"/>
            <a:r>
              <a:rPr lang="tr-TR" dirty="0" smtClean="0"/>
              <a:t>Çevre </a:t>
            </a:r>
            <a:r>
              <a:rPr lang="tr-TR" dirty="0"/>
              <a:t>ve arkadaşlar eski önemlerini yitirir</a:t>
            </a:r>
            <a:r>
              <a:rPr lang="tr-TR" dirty="0" smtClean="0"/>
              <a:t>.</a:t>
            </a:r>
          </a:p>
          <a:p>
            <a:pPr algn="just"/>
            <a:r>
              <a:rPr lang="tr-TR" dirty="0" smtClean="0"/>
              <a:t>Hafif </a:t>
            </a:r>
            <a:r>
              <a:rPr lang="tr-TR" dirty="0"/>
              <a:t>uykulu ve yorgun gözükebilir</a:t>
            </a:r>
            <a:r>
              <a:rPr lang="tr-TR" dirty="0" smtClean="0"/>
              <a:t>.</a:t>
            </a:r>
          </a:p>
          <a:p>
            <a:pPr algn="just"/>
            <a:r>
              <a:rPr lang="tr-TR" dirty="0" smtClean="0"/>
              <a:t>Okula </a:t>
            </a:r>
            <a:r>
              <a:rPr lang="tr-TR" dirty="0"/>
              <a:t>devamı azalmaya, başarısı düşmeye başlar</a:t>
            </a:r>
            <a:r>
              <a:rPr lang="tr-TR" dirty="0" smtClean="0"/>
              <a:t>.</a:t>
            </a:r>
          </a:p>
          <a:p>
            <a:pPr algn="just"/>
            <a:r>
              <a:rPr lang="tr-TR" dirty="0" smtClean="0"/>
              <a:t>Sözel </a:t>
            </a:r>
            <a:r>
              <a:rPr lang="tr-TR" dirty="0"/>
              <a:t>iletişiminde farklılaşma gözlenebilir</a:t>
            </a:r>
            <a:r>
              <a:rPr lang="tr-TR" dirty="0" smtClean="0"/>
              <a:t>.</a:t>
            </a:r>
          </a:p>
          <a:p>
            <a:pPr algn="just"/>
            <a:r>
              <a:rPr lang="tr-TR" dirty="0" smtClean="0"/>
              <a:t>Yeme </a:t>
            </a:r>
            <a:r>
              <a:rPr lang="tr-TR" dirty="0"/>
              <a:t>alışkanlıkları bozulur, kilo kaybedebilir</a:t>
            </a:r>
            <a:r>
              <a:rPr lang="tr-TR" dirty="0" smtClean="0"/>
              <a:t>. Daha sinirli olabilir.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100" y="2326005"/>
            <a:ext cx="3741420" cy="4286250"/>
          </a:xfrm>
          <a:prstGeom prst="rect">
            <a:avLst/>
          </a:prstGeom>
        </p:spPr>
      </p:pic>
    </p:spTree>
    <p:extLst>
      <p:ext uri="{BB962C8B-B14F-4D97-AF65-F5344CB8AC3E}">
        <p14:creationId xmlns:p14="http://schemas.microsoft.com/office/powerpoint/2010/main" val="287586627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TM10001115[[fn=Paket]]</Template>
  <TotalTime>98</TotalTime>
  <Words>578</Words>
  <Application>Microsoft Office PowerPoint</Application>
  <PresentationFormat>Geniş ekran</PresentationFormat>
  <Paragraphs>102</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Gill Sans MT</vt:lpstr>
      <vt:lpstr>Wingdings</vt:lpstr>
      <vt:lpstr>Parcel</vt:lpstr>
      <vt:lpstr>MADDE BAĞIMLILIĞI (VELİ)</vt:lpstr>
      <vt:lpstr>BAĞIMLILIK NEDİR?</vt:lpstr>
      <vt:lpstr>Sigaraya başlama nedenleri...</vt:lpstr>
      <vt:lpstr>Madde kullanmaya başlama nedenleri </vt:lpstr>
      <vt:lpstr>Risk Yaratan Faktörler</vt:lpstr>
      <vt:lpstr>PowerPoint Sunusu</vt:lpstr>
      <vt:lpstr>Önleyici Faktörler Güçlü ve pozitif aile bağları,</vt:lpstr>
      <vt:lpstr> Bağımlılık süreci “Belki kullanabilirim” “Korku ve merak”</vt:lpstr>
      <vt:lpstr>Madde kullanan kişiyi aile nasıl anlar?</vt:lpstr>
      <vt:lpstr>PowerPoint Sunusu</vt:lpstr>
      <vt:lpstr>PowerPoint Sunusu</vt:lpstr>
      <vt:lpstr>PowerPoint Sunusu</vt:lpstr>
      <vt:lpstr>Ergenlik dönemi özellikleri</vt:lpstr>
      <vt:lpstr>PowerPoint Sunusu</vt:lpstr>
      <vt:lpstr>Önleme: Ergenlik dönemi...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MADDE BAĞIMLILIĞI (VELİ)</dc:title>
  <dc:creator>Win10</dc:creator>
  <cp:lastModifiedBy>Win10</cp:lastModifiedBy>
  <cp:revision>11</cp:revision>
  <dcterms:created xsi:type="dcterms:W3CDTF">2019-12-26T07:05:50Z</dcterms:created>
  <dcterms:modified xsi:type="dcterms:W3CDTF">2019-12-26T08:44:36Z</dcterms:modified>
</cp:coreProperties>
</file>