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9" r:id="rId4"/>
    <p:sldId id="270" r:id="rId5"/>
    <p:sldId id="257" r:id="rId6"/>
    <p:sldId id="258" r:id="rId7"/>
    <p:sldId id="268" r:id="rId8"/>
    <p:sldId id="264" r:id="rId9"/>
    <p:sldId id="267" r:id="rId10"/>
    <p:sldId id="266" r:id="rId11"/>
    <p:sldId id="265" r:id="rId12"/>
    <p:sldId id="263" r:id="rId13"/>
    <p:sldId id="262" r:id="rId14"/>
    <p:sldId id="277" r:id="rId15"/>
    <p:sldId id="276" r:id="rId16"/>
    <p:sldId id="275" r:id="rId17"/>
    <p:sldId id="274" r:id="rId18"/>
    <p:sldId id="272" r:id="rId19"/>
    <p:sldId id="261" r:id="rId20"/>
    <p:sldId id="259" r:id="rId21"/>
    <p:sldId id="273" r:id="rId22"/>
    <p:sldId id="260" r:id="rId23"/>
    <p:sldId id="278"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BF384B4-EF12-4CD4-866D-8EF036937342}" type="datetimeFigureOut">
              <a:rPr lang="tr-TR" smtClean="0"/>
              <a:t>21.10.2020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DBF9E8B-2EFB-402F-BB7D-4F1AD1713177}" type="slidenum">
              <a:rPr lang="tr-TR" smtClean="0"/>
              <a:t>‹#›</a:t>
            </a:fld>
            <a:endParaRPr lang="tr-TR"/>
          </a:p>
        </p:txBody>
      </p:sp>
    </p:spTree>
    <p:extLst>
      <p:ext uri="{BB962C8B-B14F-4D97-AF65-F5344CB8AC3E}">
        <p14:creationId xmlns:p14="http://schemas.microsoft.com/office/powerpoint/2010/main" val="293247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BF384B4-EF12-4CD4-866D-8EF036937342}" type="datetimeFigureOut">
              <a:rPr lang="tr-TR" smtClean="0"/>
              <a:t>21.10.2020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DBF9E8B-2EFB-402F-BB7D-4F1AD1713177}" type="slidenum">
              <a:rPr lang="tr-TR" smtClean="0"/>
              <a:t>‹#›</a:t>
            </a:fld>
            <a:endParaRPr lang="tr-TR"/>
          </a:p>
        </p:txBody>
      </p:sp>
    </p:spTree>
    <p:extLst>
      <p:ext uri="{BB962C8B-B14F-4D97-AF65-F5344CB8AC3E}">
        <p14:creationId xmlns:p14="http://schemas.microsoft.com/office/powerpoint/2010/main" val="152002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BF384B4-EF12-4CD4-866D-8EF036937342}" type="datetimeFigureOut">
              <a:rPr lang="tr-TR" smtClean="0"/>
              <a:t>21.10.2020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DBF9E8B-2EFB-402F-BB7D-4F1AD1713177}" type="slidenum">
              <a:rPr lang="tr-TR" smtClean="0"/>
              <a:t>‹#›</a:t>
            </a:fld>
            <a:endParaRPr lang="tr-TR"/>
          </a:p>
        </p:txBody>
      </p:sp>
    </p:spTree>
    <p:extLst>
      <p:ext uri="{BB962C8B-B14F-4D97-AF65-F5344CB8AC3E}">
        <p14:creationId xmlns:p14="http://schemas.microsoft.com/office/powerpoint/2010/main" val="340361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BF384B4-EF12-4CD4-866D-8EF036937342}" type="datetimeFigureOut">
              <a:rPr lang="tr-TR" smtClean="0"/>
              <a:t>21.10.2020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DBF9E8B-2EFB-402F-BB7D-4F1AD1713177}" type="slidenum">
              <a:rPr lang="tr-TR" smtClean="0"/>
              <a:t>‹#›</a:t>
            </a:fld>
            <a:endParaRPr lang="tr-TR"/>
          </a:p>
        </p:txBody>
      </p:sp>
    </p:spTree>
    <p:extLst>
      <p:ext uri="{BB962C8B-B14F-4D97-AF65-F5344CB8AC3E}">
        <p14:creationId xmlns:p14="http://schemas.microsoft.com/office/powerpoint/2010/main" val="101737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BF384B4-EF12-4CD4-866D-8EF036937342}" type="datetimeFigureOut">
              <a:rPr lang="tr-TR" smtClean="0"/>
              <a:t>21.10.2020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DBF9E8B-2EFB-402F-BB7D-4F1AD1713177}" type="slidenum">
              <a:rPr lang="tr-TR" smtClean="0"/>
              <a:t>‹#›</a:t>
            </a:fld>
            <a:endParaRPr lang="tr-TR"/>
          </a:p>
        </p:txBody>
      </p:sp>
    </p:spTree>
    <p:extLst>
      <p:ext uri="{BB962C8B-B14F-4D97-AF65-F5344CB8AC3E}">
        <p14:creationId xmlns:p14="http://schemas.microsoft.com/office/powerpoint/2010/main" val="260761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BF384B4-EF12-4CD4-866D-8EF036937342}" type="datetimeFigureOut">
              <a:rPr lang="tr-TR" smtClean="0"/>
              <a:t>21.10.2020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DBF9E8B-2EFB-402F-BB7D-4F1AD1713177}" type="slidenum">
              <a:rPr lang="tr-TR" smtClean="0"/>
              <a:t>‹#›</a:t>
            </a:fld>
            <a:endParaRPr lang="tr-TR"/>
          </a:p>
        </p:txBody>
      </p:sp>
    </p:spTree>
    <p:extLst>
      <p:ext uri="{BB962C8B-B14F-4D97-AF65-F5344CB8AC3E}">
        <p14:creationId xmlns:p14="http://schemas.microsoft.com/office/powerpoint/2010/main" val="406136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BF384B4-EF12-4CD4-866D-8EF036937342}" type="datetimeFigureOut">
              <a:rPr lang="tr-TR" smtClean="0"/>
              <a:t>21.10.2020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DBF9E8B-2EFB-402F-BB7D-4F1AD1713177}" type="slidenum">
              <a:rPr lang="tr-TR" smtClean="0"/>
              <a:t>‹#›</a:t>
            </a:fld>
            <a:endParaRPr lang="tr-TR"/>
          </a:p>
        </p:txBody>
      </p:sp>
    </p:spTree>
    <p:extLst>
      <p:ext uri="{BB962C8B-B14F-4D97-AF65-F5344CB8AC3E}">
        <p14:creationId xmlns:p14="http://schemas.microsoft.com/office/powerpoint/2010/main" val="60719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BF384B4-EF12-4CD4-866D-8EF036937342}" type="datetimeFigureOut">
              <a:rPr lang="tr-TR" smtClean="0"/>
              <a:t>21.10.2020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DBF9E8B-2EFB-402F-BB7D-4F1AD1713177}" type="slidenum">
              <a:rPr lang="tr-TR" smtClean="0"/>
              <a:t>‹#›</a:t>
            </a:fld>
            <a:endParaRPr lang="tr-TR"/>
          </a:p>
        </p:txBody>
      </p:sp>
    </p:spTree>
    <p:extLst>
      <p:ext uri="{BB962C8B-B14F-4D97-AF65-F5344CB8AC3E}">
        <p14:creationId xmlns:p14="http://schemas.microsoft.com/office/powerpoint/2010/main" val="397553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BF384B4-EF12-4CD4-866D-8EF036937342}" type="datetimeFigureOut">
              <a:rPr lang="tr-TR" smtClean="0"/>
              <a:t>21.10.2020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DBF9E8B-2EFB-402F-BB7D-4F1AD1713177}" type="slidenum">
              <a:rPr lang="tr-TR" smtClean="0"/>
              <a:t>‹#›</a:t>
            </a:fld>
            <a:endParaRPr lang="tr-TR"/>
          </a:p>
        </p:txBody>
      </p:sp>
    </p:spTree>
    <p:extLst>
      <p:ext uri="{BB962C8B-B14F-4D97-AF65-F5344CB8AC3E}">
        <p14:creationId xmlns:p14="http://schemas.microsoft.com/office/powerpoint/2010/main" val="145929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BF384B4-EF12-4CD4-866D-8EF036937342}" type="datetimeFigureOut">
              <a:rPr lang="tr-TR" smtClean="0"/>
              <a:t>21.10.2020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DBF9E8B-2EFB-402F-BB7D-4F1AD1713177}" type="slidenum">
              <a:rPr lang="tr-TR" smtClean="0"/>
              <a:t>‹#›</a:t>
            </a:fld>
            <a:endParaRPr lang="tr-TR"/>
          </a:p>
        </p:txBody>
      </p:sp>
    </p:spTree>
    <p:extLst>
      <p:ext uri="{BB962C8B-B14F-4D97-AF65-F5344CB8AC3E}">
        <p14:creationId xmlns:p14="http://schemas.microsoft.com/office/powerpoint/2010/main" val="54479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BF384B4-EF12-4CD4-866D-8EF036937342}" type="datetimeFigureOut">
              <a:rPr lang="tr-TR" smtClean="0"/>
              <a:t>21.10.2020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DBF9E8B-2EFB-402F-BB7D-4F1AD1713177}" type="slidenum">
              <a:rPr lang="tr-TR" smtClean="0"/>
              <a:t>‹#›</a:t>
            </a:fld>
            <a:endParaRPr lang="tr-TR"/>
          </a:p>
        </p:txBody>
      </p:sp>
    </p:spTree>
    <p:extLst>
      <p:ext uri="{BB962C8B-B14F-4D97-AF65-F5344CB8AC3E}">
        <p14:creationId xmlns:p14="http://schemas.microsoft.com/office/powerpoint/2010/main" val="230511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384B4-EF12-4CD4-866D-8EF036937342}" type="datetimeFigureOut">
              <a:rPr lang="tr-TR" smtClean="0"/>
              <a:t>21.10.2020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F9E8B-2EFB-402F-BB7D-4F1AD1713177}" type="slidenum">
              <a:rPr lang="tr-TR" smtClean="0"/>
              <a:t>‹#›</a:t>
            </a:fld>
            <a:endParaRPr lang="tr-TR"/>
          </a:p>
        </p:txBody>
      </p:sp>
    </p:spTree>
    <p:extLst>
      <p:ext uri="{BB962C8B-B14F-4D97-AF65-F5344CB8AC3E}">
        <p14:creationId xmlns:p14="http://schemas.microsoft.com/office/powerpoint/2010/main" val="3019158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20413" y="1545021"/>
            <a:ext cx="4755931" cy="3115825"/>
          </a:xfrm>
        </p:spPr>
        <p:txBody>
          <a:bodyPr>
            <a:normAutofit/>
          </a:bodyPr>
          <a:lstStyle/>
          <a:p>
            <a:r>
              <a:rPr lang="tr-TR" sz="7200" b="1" dirty="0" smtClean="0">
                <a:solidFill>
                  <a:srgbClr val="FF0000"/>
                </a:solidFill>
              </a:rPr>
              <a:t>KADINA ŞİDDETİN ÖNLENMESİ</a:t>
            </a:r>
            <a:endParaRPr lang="tr-TR" sz="7200" b="1" dirty="0">
              <a:solidFill>
                <a:srgbClr val="FF0000"/>
              </a:solidFill>
            </a:endParaRPr>
          </a:p>
        </p:txBody>
      </p:sp>
      <p:pic>
        <p:nvPicPr>
          <p:cNvPr id="4" name="Resim 3"/>
          <p:cNvPicPr>
            <a:picLocks noChangeAspect="1"/>
          </p:cNvPicPr>
          <p:nvPr/>
        </p:nvPicPr>
        <p:blipFill>
          <a:blip r:embed="rId2"/>
          <a:stretch>
            <a:fillRect/>
          </a:stretch>
        </p:blipFill>
        <p:spPr>
          <a:xfrm>
            <a:off x="5176345" y="0"/>
            <a:ext cx="7015655" cy="6858000"/>
          </a:xfrm>
          <a:prstGeom prst="rect">
            <a:avLst/>
          </a:prstGeom>
        </p:spPr>
      </p:pic>
    </p:spTree>
    <p:extLst>
      <p:ext uri="{BB962C8B-B14F-4D97-AF65-F5344CB8AC3E}">
        <p14:creationId xmlns:p14="http://schemas.microsoft.com/office/powerpoint/2010/main" val="1763258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56745"/>
            <a:ext cx="10515600" cy="5420218"/>
          </a:xfrm>
        </p:spPr>
        <p:txBody>
          <a:bodyPr/>
          <a:lstStyle/>
          <a:p>
            <a:pPr algn="just"/>
            <a:r>
              <a:rPr lang="tr-TR" dirty="0" smtClean="0"/>
              <a:t>Kadına para vermemek veya kısıtlı para vermek, kadının mallarını ve gelirlerini elinden almak, kadının iş bulmasını engellemek ,çalışmasına izin vermemek, istemediği işte zorla çalıştırmak, ailenin tasarrufları, gelir ve giderleri konusunda müşterek hareket etmemek </a:t>
            </a:r>
            <a:r>
              <a:rPr lang="tr-TR" b="1" dirty="0" smtClean="0">
                <a:solidFill>
                  <a:srgbClr val="FF0000"/>
                </a:solidFill>
              </a:rPr>
              <a:t>EKONOMİK ŞİDDETTİR.</a:t>
            </a:r>
            <a:endParaRPr lang="tr-TR" b="1" dirty="0">
              <a:solidFill>
                <a:srgbClr val="FF0000"/>
              </a:solidFill>
            </a:endParaRPr>
          </a:p>
        </p:txBody>
      </p:sp>
      <p:pic>
        <p:nvPicPr>
          <p:cNvPr id="5" name="Resim 4"/>
          <p:cNvPicPr>
            <a:picLocks noChangeAspect="1"/>
          </p:cNvPicPr>
          <p:nvPr/>
        </p:nvPicPr>
        <p:blipFill>
          <a:blip r:embed="rId2"/>
          <a:stretch>
            <a:fillRect/>
          </a:stretch>
        </p:blipFill>
        <p:spPr>
          <a:xfrm>
            <a:off x="2369590" y="2977383"/>
            <a:ext cx="7452820" cy="2952750"/>
          </a:xfrm>
          <a:prstGeom prst="rect">
            <a:avLst/>
          </a:prstGeom>
        </p:spPr>
      </p:pic>
    </p:spTree>
    <p:extLst>
      <p:ext uri="{BB962C8B-B14F-4D97-AF65-F5344CB8AC3E}">
        <p14:creationId xmlns:p14="http://schemas.microsoft.com/office/powerpoint/2010/main" val="215766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4159469" cy="4351338"/>
          </a:xfrm>
        </p:spPr>
        <p:txBody>
          <a:bodyPr/>
          <a:lstStyle/>
          <a:p>
            <a:pPr marL="0" indent="0" algn="just">
              <a:buNone/>
            </a:pPr>
            <a:r>
              <a:rPr lang="tr-TR" dirty="0" smtClean="0"/>
              <a:t> Taciz, sarkıntılık, evlilik içi tecavüz, kadını çocuk doğurmaya ya da doğurmamaya zorlamak </a:t>
            </a:r>
            <a:r>
              <a:rPr lang="tr-TR" dirty="0" smtClean="0">
                <a:solidFill>
                  <a:srgbClr val="FF0000"/>
                </a:solidFill>
              </a:rPr>
              <a:t>CİNSEL ŞİDDETTİR. </a:t>
            </a:r>
          </a:p>
          <a:p>
            <a:pPr algn="just"/>
            <a:endParaRPr lang="tr-TR" dirty="0"/>
          </a:p>
        </p:txBody>
      </p:sp>
      <p:pic>
        <p:nvPicPr>
          <p:cNvPr id="4" name="Resim 3"/>
          <p:cNvPicPr>
            <a:picLocks noChangeAspect="1"/>
          </p:cNvPicPr>
          <p:nvPr/>
        </p:nvPicPr>
        <p:blipFill>
          <a:blip r:embed="rId2"/>
          <a:stretch>
            <a:fillRect/>
          </a:stretch>
        </p:blipFill>
        <p:spPr>
          <a:xfrm>
            <a:off x="5404288" y="1422838"/>
            <a:ext cx="5426622" cy="4599589"/>
          </a:xfrm>
          <a:prstGeom prst="rect">
            <a:avLst/>
          </a:prstGeom>
        </p:spPr>
      </p:pic>
    </p:spTree>
    <p:extLst>
      <p:ext uri="{BB962C8B-B14F-4D97-AF65-F5344CB8AC3E}">
        <p14:creationId xmlns:p14="http://schemas.microsoft.com/office/powerpoint/2010/main" val="206521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ŞİDDET ŞEKİLLERİ</a:t>
            </a:r>
            <a:endParaRPr lang="tr-TR" b="1" dirty="0">
              <a:solidFill>
                <a:srgbClr val="FF0000"/>
              </a:solidFill>
            </a:endParaRPr>
          </a:p>
        </p:txBody>
      </p:sp>
      <p:sp>
        <p:nvSpPr>
          <p:cNvPr id="3" name="İçerik Yer Tutucusu 2"/>
          <p:cNvSpPr>
            <a:spLocks noGrp="1"/>
          </p:cNvSpPr>
          <p:nvPr>
            <p:ph idx="1"/>
          </p:nvPr>
        </p:nvSpPr>
        <p:spPr>
          <a:xfrm>
            <a:off x="838200" y="1825625"/>
            <a:ext cx="5672959" cy="4351338"/>
          </a:xfrm>
        </p:spPr>
        <p:txBody>
          <a:bodyPr>
            <a:normAutofit fontScale="77500" lnSpcReduction="20000"/>
          </a:bodyPr>
          <a:lstStyle/>
          <a:p>
            <a:pPr marL="0" indent="0" algn="just">
              <a:buNone/>
            </a:pPr>
            <a:r>
              <a:rPr lang="tr-TR" dirty="0" smtClean="0">
                <a:solidFill>
                  <a:srgbClr val="FF0000"/>
                </a:solidFill>
              </a:rPr>
              <a:t>Gözdağı verme:  </a:t>
            </a:r>
            <a:r>
              <a:rPr lang="tr-TR" dirty="0" smtClean="0"/>
              <a:t>Bakışlar, eylemler ve jestler yoluyla korkutma, eşyaları atma, malına zarar verme, silah gösterme.  </a:t>
            </a:r>
          </a:p>
          <a:p>
            <a:pPr marL="0" indent="0" algn="just">
              <a:buNone/>
            </a:pPr>
            <a:r>
              <a:rPr lang="tr-TR" dirty="0" smtClean="0">
                <a:solidFill>
                  <a:srgbClr val="FF0000"/>
                </a:solidFill>
              </a:rPr>
              <a:t>Duygusal şiddet:  </a:t>
            </a:r>
            <a:r>
              <a:rPr lang="tr-TR" dirty="0" smtClean="0"/>
              <a:t>Susturma, kendini kötü hissetmesini sağlama, isimler takma, zihinsel oyunlar oynama, aşağılama, kendini suçlu hissettirmeye çalışma.  </a:t>
            </a:r>
          </a:p>
          <a:p>
            <a:pPr marL="0" indent="0" algn="just">
              <a:buNone/>
            </a:pPr>
            <a:r>
              <a:rPr lang="tr-TR" dirty="0" smtClean="0">
                <a:solidFill>
                  <a:srgbClr val="FF0000"/>
                </a:solidFill>
              </a:rPr>
              <a:t>Tecrit etme:  </a:t>
            </a:r>
            <a:r>
              <a:rPr lang="tr-TR" dirty="0" smtClean="0"/>
              <a:t>Yaptığı, görüştüğü, konuştuğu okuduğu şeyleri, gittiği yerleri kontrol etme, sosyal katılımını kısıtlama, bu hareketleri kıskançlıkla gerekçelendirme. </a:t>
            </a:r>
          </a:p>
          <a:p>
            <a:pPr marL="0" indent="0" algn="just">
              <a:buNone/>
            </a:pPr>
            <a:r>
              <a:rPr lang="tr-TR" dirty="0" smtClean="0">
                <a:solidFill>
                  <a:srgbClr val="FF0000"/>
                </a:solidFill>
              </a:rPr>
              <a:t>Aşağılama, inkar etme, suçlama:  </a:t>
            </a:r>
            <a:r>
              <a:rPr lang="tr-TR" dirty="0" smtClean="0"/>
              <a:t>Yaptığı tacizi önemsememe, bu konudaki şikayetleri ciddiye almama, tacizin olmadığını iddia etme, rahatsız edici hareketlerine kadının neden olduğunu söyleme. </a:t>
            </a:r>
            <a:endParaRPr lang="tr-TR" dirty="0"/>
          </a:p>
        </p:txBody>
      </p:sp>
      <p:pic>
        <p:nvPicPr>
          <p:cNvPr id="4" name="Resim 3"/>
          <p:cNvPicPr>
            <a:picLocks noChangeAspect="1"/>
          </p:cNvPicPr>
          <p:nvPr/>
        </p:nvPicPr>
        <p:blipFill>
          <a:blip r:embed="rId2"/>
          <a:stretch>
            <a:fillRect/>
          </a:stretch>
        </p:blipFill>
        <p:spPr>
          <a:xfrm>
            <a:off x="7047186" y="71438"/>
            <a:ext cx="4876800" cy="3238500"/>
          </a:xfrm>
          <a:prstGeom prst="rect">
            <a:avLst/>
          </a:prstGeom>
        </p:spPr>
      </p:pic>
    </p:spTree>
    <p:extLst>
      <p:ext uri="{BB962C8B-B14F-4D97-AF65-F5344CB8AC3E}">
        <p14:creationId xmlns:p14="http://schemas.microsoft.com/office/powerpoint/2010/main" val="355759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2531" y="769336"/>
            <a:ext cx="6161690" cy="4985078"/>
          </a:xfrm>
        </p:spPr>
        <p:txBody>
          <a:bodyPr>
            <a:normAutofit fontScale="77500" lnSpcReduction="20000"/>
          </a:bodyPr>
          <a:lstStyle/>
          <a:p>
            <a:pPr marL="0" indent="0" algn="just">
              <a:buNone/>
            </a:pPr>
            <a:r>
              <a:rPr lang="tr-TR" dirty="0" smtClean="0">
                <a:solidFill>
                  <a:srgbClr val="FF0000"/>
                </a:solidFill>
              </a:rPr>
              <a:t>Çocukları kullanma:  </a:t>
            </a:r>
            <a:r>
              <a:rPr lang="tr-TR" dirty="0" smtClean="0"/>
              <a:t>Çocuklar konusunda kadının kendisini suçlu hissetmesini sağlama, mesajlarını iletmek için çocuklarını kullanma, ziyaretleriyle onları rahatsız etme, çocukları alacağını söyleyerek tehdit etme.  </a:t>
            </a:r>
          </a:p>
          <a:p>
            <a:pPr marL="0" indent="0" algn="just">
              <a:buNone/>
            </a:pPr>
            <a:r>
              <a:rPr lang="tr-TR" dirty="0" smtClean="0">
                <a:solidFill>
                  <a:srgbClr val="FF0000"/>
                </a:solidFill>
              </a:rPr>
              <a:t>Erkekliğini konuşturma:  </a:t>
            </a:r>
            <a:r>
              <a:rPr lang="tr-TR" dirty="0" smtClean="0"/>
              <a:t>Kadına hizmetçi gibi davranma, bütün önemli kararları kendi verme, evin efendisi gibi davranma, kadın ve erkeğin rollerinin ne olması gerektiğini tanımlama.  </a:t>
            </a:r>
          </a:p>
          <a:p>
            <a:pPr marL="0" indent="0" algn="just">
              <a:buNone/>
            </a:pPr>
            <a:r>
              <a:rPr lang="tr-TR" dirty="0" smtClean="0">
                <a:solidFill>
                  <a:srgbClr val="FF0000"/>
                </a:solidFill>
              </a:rPr>
              <a:t>Ekonomik şiddet:</a:t>
            </a:r>
            <a:r>
              <a:rPr lang="tr-TR" dirty="0" smtClean="0"/>
              <a:t>  Kadının iş bulmasını engellemeye çalışma, kendisinden para istetmeye çalışma, parasını alma, aile gelirinin ne olduğunu söylememe ve gelirden pay almasını engelleme.  </a:t>
            </a:r>
          </a:p>
          <a:p>
            <a:pPr marL="0" indent="0" algn="just">
              <a:buNone/>
            </a:pPr>
            <a:r>
              <a:rPr lang="tr-TR" dirty="0" smtClean="0">
                <a:solidFill>
                  <a:srgbClr val="FF0000"/>
                </a:solidFill>
              </a:rPr>
              <a:t>Zorlamak ve tehdit etme:  </a:t>
            </a:r>
            <a:r>
              <a:rPr lang="tr-TR" dirty="0" smtClean="0"/>
              <a:t>Bir şey yapmaya zorlamak için yaralamakla, terk etmekle ya da intihara teşebbüs etmekle tehdit etme, şikayetlerini geri almasını sağlamaya çalışma, yasa dışı şeyler yapmaya zorlama. </a:t>
            </a:r>
          </a:p>
          <a:p>
            <a:pPr marL="0" indent="0">
              <a:buNone/>
            </a:pPr>
            <a:endParaRPr lang="tr-TR" dirty="0"/>
          </a:p>
        </p:txBody>
      </p:sp>
      <p:pic>
        <p:nvPicPr>
          <p:cNvPr id="4" name="Resim 3"/>
          <p:cNvPicPr>
            <a:picLocks noChangeAspect="1"/>
          </p:cNvPicPr>
          <p:nvPr/>
        </p:nvPicPr>
        <p:blipFill>
          <a:blip r:embed="rId2"/>
          <a:stretch>
            <a:fillRect/>
          </a:stretch>
        </p:blipFill>
        <p:spPr>
          <a:xfrm>
            <a:off x="7099126" y="769336"/>
            <a:ext cx="4426080" cy="4590939"/>
          </a:xfrm>
          <a:prstGeom prst="rect">
            <a:avLst/>
          </a:prstGeom>
        </p:spPr>
      </p:pic>
    </p:spTree>
    <p:extLst>
      <p:ext uri="{BB962C8B-B14F-4D97-AF65-F5344CB8AC3E}">
        <p14:creationId xmlns:p14="http://schemas.microsoft.com/office/powerpoint/2010/main" val="253621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ŞİDDETE MARUZ KALAN KADINI NELER BEKLİYOR?</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pPr>
              <a:buFont typeface="Wingdings" panose="05000000000000000000" pitchFamily="2" charset="2"/>
              <a:buChar char="ü"/>
            </a:pPr>
            <a:r>
              <a:rPr lang="tr-TR" dirty="0" smtClean="0"/>
              <a:t>İlk dönemde donup kalma “şok” hali </a:t>
            </a:r>
          </a:p>
          <a:p>
            <a:pPr>
              <a:buFont typeface="Wingdings" panose="05000000000000000000" pitchFamily="2" charset="2"/>
              <a:buChar char="ü"/>
            </a:pPr>
            <a:r>
              <a:rPr lang="tr-TR" dirty="0" smtClean="0"/>
              <a:t> Çevreye şiddet tepkileri verme (çocuklar) </a:t>
            </a:r>
          </a:p>
          <a:p>
            <a:pPr>
              <a:buFont typeface="Wingdings" panose="05000000000000000000" pitchFamily="2" charset="2"/>
              <a:buChar char="ü"/>
            </a:pPr>
            <a:r>
              <a:rPr lang="tr-TR" dirty="0" smtClean="0"/>
              <a:t>Sosyal yaşamdan </a:t>
            </a:r>
            <a:r>
              <a:rPr lang="tr-TR" dirty="0" err="1" smtClean="0"/>
              <a:t>uzaklaşma,içe</a:t>
            </a:r>
            <a:r>
              <a:rPr lang="tr-TR" dirty="0" smtClean="0"/>
              <a:t> </a:t>
            </a:r>
            <a:r>
              <a:rPr lang="tr-TR" dirty="0" err="1" smtClean="0"/>
              <a:t>kapanma,derin</a:t>
            </a:r>
            <a:r>
              <a:rPr lang="tr-TR" dirty="0" smtClean="0"/>
              <a:t> depresyon, öz-güven yitimi </a:t>
            </a:r>
          </a:p>
          <a:p>
            <a:pPr>
              <a:buFont typeface="Wingdings" panose="05000000000000000000" pitchFamily="2" charset="2"/>
              <a:buChar char="ü"/>
            </a:pPr>
            <a:r>
              <a:rPr lang="tr-TR" dirty="0" smtClean="0"/>
              <a:t> Kendini suçlama eğilimi, artmış endişe ve korku hali,  </a:t>
            </a:r>
          </a:p>
          <a:p>
            <a:pPr>
              <a:buFont typeface="Wingdings" panose="05000000000000000000" pitchFamily="2" charset="2"/>
              <a:buChar char="ü"/>
            </a:pPr>
            <a:r>
              <a:rPr lang="tr-TR" dirty="0" smtClean="0"/>
              <a:t>Alkol ve Madde  Bağımlılığı,  </a:t>
            </a:r>
          </a:p>
          <a:p>
            <a:pPr>
              <a:buFont typeface="Wingdings" panose="05000000000000000000" pitchFamily="2" charset="2"/>
              <a:buChar char="ü"/>
            </a:pPr>
            <a:r>
              <a:rPr lang="tr-TR" dirty="0" smtClean="0"/>
              <a:t> İntihar düşünceleri,  </a:t>
            </a:r>
          </a:p>
          <a:p>
            <a:pPr>
              <a:buFont typeface="Wingdings" panose="05000000000000000000" pitchFamily="2" charset="2"/>
              <a:buChar char="ü"/>
            </a:pPr>
            <a:r>
              <a:rPr lang="tr-TR" dirty="0" smtClean="0"/>
              <a:t> Öğrenilmiş çaresizlik, </a:t>
            </a:r>
          </a:p>
          <a:p>
            <a:pPr>
              <a:buFont typeface="Wingdings" panose="05000000000000000000" pitchFamily="2" charset="2"/>
              <a:buChar char="ü"/>
            </a:pPr>
            <a:r>
              <a:rPr lang="tr-TR" dirty="0" smtClean="0"/>
              <a:t> Evden uzaklaşma, </a:t>
            </a:r>
          </a:p>
          <a:p>
            <a:pPr>
              <a:buFont typeface="Wingdings" panose="05000000000000000000" pitchFamily="2" charset="2"/>
              <a:buChar char="ü"/>
            </a:pPr>
            <a:r>
              <a:rPr lang="tr-TR" dirty="0" smtClean="0"/>
              <a:t> Beslenme Bozuklukları, </a:t>
            </a:r>
          </a:p>
          <a:p>
            <a:pPr>
              <a:buFont typeface="Wingdings" panose="05000000000000000000" pitchFamily="2" charset="2"/>
              <a:buChar char="ü"/>
            </a:pPr>
            <a:r>
              <a:rPr lang="tr-TR" dirty="0" smtClean="0"/>
              <a:t> Ekonomik </a:t>
            </a:r>
            <a:r>
              <a:rPr lang="tr-TR" dirty="0" err="1" smtClean="0"/>
              <a:t>kaygılar,iş</a:t>
            </a:r>
            <a:r>
              <a:rPr lang="tr-TR" dirty="0" smtClean="0"/>
              <a:t> stresi. </a:t>
            </a:r>
            <a:r>
              <a:rPr lang="tr-TR" dirty="0" err="1" smtClean="0"/>
              <a:t>Vb.gibi</a:t>
            </a:r>
            <a:r>
              <a:rPr lang="tr-TR" dirty="0" smtClean="0"/>
              <a:t> </a:t>
            </a:r>
            <a:endParaRPr lang="tr-TR" dirty="0"/>
          </a:p>
        </p:txBody>
      </p:sp>
      <p:pic>
        <p:nvPicPr>
          <p:cNvPr id="4" name="Resim 3"/>
          <p:cNvPicPr>
            <a:picLocks noChangeAspect="1"/>
          </p:cNvPicPr>
          <p:nvPr/>
        </p:nvPicPr>
        <p:blipFill>
          <a:blip r:embed="rId2"/>
          <a:stretch>
            <a:fillRect/>
          </a:stretch>
        </p:blipFill>
        <p:spPr>
          <a:xfrm>
            <a:off x="6640238" y="3635375"/>
            <a:ext cx="4019550" cy="2676525"/>
          </a:xfrm>
          <a:prstGeom prst="rect">
            <a:avLst/>
          </a:prstGeom>
        </p:spPr>
      </p:pic>
    </p:spTree>
    <p:extLst>
      <p:ext uri="{BB962C8B-B14F-4D97-AF65-F5344CB8AC3E}">
        <p14:creationId xmlns:p14="http://schemas.microsoft.com/office/powerpoint/2010/main" val="191831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54766"/>
            <a:ext cx="10515600" cy="1325563"/>
          </a:xfrm>
        </p:spPr>
        <p:txBody>
          <a:bodyPr/>
          <a:lstStyle/>
          <a:p>
            <a:r>
              <a:rPr lang="tr-TR" b="1" dirty="0" smtClean="0">
                <a:solidFill>
                  <a:srgbClr val="FF0000"/>
                </a:solidFill>
              </a:rPr>
              <a:t>ŞİDDETE UĞRAYAN KADINLARIN ORTAK NOKTALARI</a:t>
            </a:r>
            <a:endParaRPr lang="tr-TR" b="1" dirty="0">
              <a:solidFill>
                <a:srgbClr val="FF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ü"/>
            </a:pPr>
            <a:r>
              <a:rPr lang="tr-TR" dirty="0" smtClean="0"/>
              <a:t>Genellikle </a:t>
            </a:r>
            <a:r>
              <a:rPr lang="tr-TR" dirty="0" err="1" smtClean="0"/>
              <a:t>sosyo</a:t>
            </a:r>
            <a:r>
              <a:rPr lang="tr-TR" dirty="0" smtClean="0"/>
              <a:t> – ekonomik ve eğitim düzeyinin, </a:t>
            </a:r>
            <a:r>
              <a:rPr lang="tr-TR" dirty="0" smtClean="0">
                <a:solidFill>
                  <a:srgbClr val="FF0000"/>
                </a:solidFill>
              </a:rPr>
              <a:t>sosyal destek sistemlerinin daha az olduğu </a:t>
            </a:r>
          </a:p>
          <a:p>
            <a:pPr>
              <a:buFont typeface="Wingdings" panose="05000000000000000000" pitchFamily="2" charset="2"/>
              <a:buChar char="ü"/>
            </a:pPr>
            <a:r>
              <a:rPr lang="tr-TR" dirty="0" smtClean="0"/>
              <a:t>Yaşlarının genellikle </a:t>
            </a:r>
            <a:r>
              <a:rPr lang="tr-TR" dirty="0" smtClean="0">
                <a:solidFill>
                  <a:srgbClr val="FF0000"/>
                </a:solidFill>
              </a:rPr>
              <a:t>genç olduğu </a:t>
            </a:r>
          </a:p>
          <a:p>
            <a:pPr>
              <a:buFont typeface="Wingdings" panose="05000000000000000000" pitchFamily="2" charset="2"/>
              <a:buChar char="ü"/>
            </a:pPr>
            <a:r>
              <a:rPr lang="tr-TR" dirty="0" smtClean="0"/>
              <a:t> Ekonomik açıdan </a:t>
            </a:r>
            <a:r>
              <a:rPr lang="tr-TR" dirty="0" smtClean="0">
                <a:solidFill>
                  <a:srgbClr val="FF0000"/>
                </a:solidFill>
              </a:rPr>
              <a:t>eşlerine bağımlı oldukları </a:t>
            </a:r>
          </a:p>
          <a:p>
            <a:pPr>
              <a:buFont typeface="Wingdings" panose="05000000000000000000" pitchFamily="2" charset="2"/>
              <a:buChar char="ü"/>
            </a:pPr>
            <a:r>
              <a:rPr lang="tr-TR" dirty="0" smtClean="0"/>
              <a:t> Eşlerinden daha </a:t>
            </a:r>
            <a:r>
              <a:rPr lang="tr-TR" dirty="0" smtClean="0">
                <a:solidFill>
                  <a:srgbClr val="FF0000"/>
                </a:solidFill>
              </a:rPr>
              <a:t>fazla kazandıkları </a:t>
            </a:r>
          </a:p>
          <a:p>
            <a:pPr>
              <a:buFont typeface="Wingdings" panose="05000000000000000000" pitchFamily="2" charset="2"/>
              <a:buChar char="ü"/>
            </a:pPr>
            <a:r>
              <a:rPr lang="tr-TR" dirty="0" smtClean="0"/>
              <a:t>Çocukluklarında </a:t>
            </a:r>
            <a:r>
              <a:rPr lang="tr-TR" dirty="0" smtClean="0">
                <a:solidFill>
                  <a:srgbClr val="FF0000"/>
                </a:solidFill>
              </a:rPr>
              <a:t>kendi anne ve babaları tarafından şiddete maruz kaldıkları</a:t>
            </a:r>
            <a:r>
              <a:rPr lang="tr-TR" dirty="0" smtClean="0"/>
              <a:t> belirtilmektedir.</a:t>
            </a:r>
            <a:endParaRPr lang="tr-TR" dirty="0"/>
          </a:p>
        </p:txBody>
      </p:sp>
    </p:spTree>
    <p:extLst>
      <p:ext uri="{BB962C8B-B14F-4D97-AF65-F5344CB8AC3E}">
        <p14:creationId xmlns:p14="http://schemas.microsoft.com/office/powerpoint/2010/main" val="524539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ŞİDDET UYGULAYAN ERKEKLERİN ORTAK ÖZELLİKLERİ</a:t>
            </a:r>
            <a:endParaRPr lang="tr-TR" b="1" dirty="0">
              <a:solidFill>
                <a:srgbClr val="FF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ü"/>
            </a:pPr>
            <a:r>
              <a:rPr lang="tr-TR" dirty="0" smtClean="0"/>
              <a:t>Kıskançlık </a:t>
            </a:r>
          </a:p>
          <a:p>
            <a:pPr>
              <a:buFont typeface="Wingdings" panose="05000000000000000000" pitchFamily="2" charset="2"/>
              <a:buChar char="ü"/>
            </a:pPr>
            <a:r>
              <a:rPr lang="tr-TR" dirty="0" smtClean="0"/>
              <a:t> Kontrol isteği </a:t>
            </a:r>
          </a:p>
          <a:p>
            <a:pPr>
              <a:buFont typeface="Wingdings" panose="05000000000000000000" pitchFamily="2" charset="2"/>
              <a:buChar char="ü"/>
            </a:pPr>
            <a:r>
              <a:rPr lang="tr-TR" dirty="0" smtClean="0"/>
              <a:t> </a:t>
            </a:r>
            <a:r>
              <a:rPr lang="tr-TR" dirty="0" smtClean="0">
                <a:solidFill>
                  <a:srgbClr val="FF0000"/>
                </a:solidFill>
              </a:rPr>
              <a:t>Toplumsal cinsiyet rolünü çok önemseme </a:t>
            </a:r>
          </a:p>
          <a:p>
            <a:pPr>
              <a:buFont typeface="Wingdings" panose="05000000000000000000" pitchFamily="2" charset="2"/>
              <a:buChar char="ü"/>
            </a:pPr>
            <a:r>
              <a:rPr lang="tr-TR" dirty="0" smtClean="0"/>
              <a:t>Aşırı ruhsal değişimler </a:t>
            </a:r>
          </a:p>
          <a:p>
            <a:pPr>
              <a:buFont typeface="Wingdings" panose="05000000000000000000" pitchFamily="2" charset="2"/>
              <a:buChar char="ü"/>
            </a:pPr>
            <a:r>
              <a:rPr lang="tr-TR" dirty="0" smtClean="0"/>
              <a:t> Aşırı duyarlılık, alınganlık </a:t>
            </a:r>
          </a:p>
          <a:p>
            <a:pPr>
              <a:buFont typeface="Wingdings" panose="05000000000000000000" pitchFamily="2" charset="2"/>
              <a:buChar char="ü"/>
            </a:pPr>
            <a:r>
              <a:rPr lang="tr-TR" dirty="0" smtClean="0"/>
              <a:t>Katı cinsiyet rol beklentileri </a:t>
            </a:r>
          </a:p>
          <a:p>
            <a:pPr>
              <a:buFont typeface="Wingdings" panose="05000000000000000000" pitchFamily="2" charset="2"/>
              <a:buChar char="ü"/>
            </a:pPr>
            <a:r>
              <a:rPr lang="tr-TR" dirty="0" smtClean="0"/>
              <a:t>Kadınları küçümseme </a:t>
            </a:r>
          </a:p>
          <a:p>
            <a:pPr>
              <a:buFont typeface="Wingdings" panose="05000000000000000000" pitchFamily="2" charset="2"/>
              <a:buChar char="ü"/>
            </a:pPr>
            <a:r>
              <a:rPr lang="tr-TR" dirty="0" smtClean="0"/>
              <a:t> </a:t>
            </a:r>
            <a:r>
              <a:rPr lang="tr-TR" dirty="0" smtClean="0">
                <a:solidFill>
                  <a:srgbClr val="FF0000"/>
                </a:solidFill>
              </a:rPr>
              <a:t>Problemleri için diğerlerini suçlama </a:t>
            </a:r>
            <a:endParaRPr lang="tr-TR" dirty="0">
              <a:solidFill>
                <a:srgbClr val="FF0000"/>
              </a:solidFill>
            </a:endParaRPr>
          </a:p>
        </p:txBody>
      </p:sp>
    </p:spTree>
    <p:extLst>
      <p:ext uri="{BB962C8B-B14F-4D97-AF65-F5344CB8AC3E}">
        <p14:creationId xmlns:p14="http://schemas.microsoft.com/office/powerpoint/2010/main" val="195063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Kadına şiddet kökten çözülebilir mi ? </a:t>
            </a:r>
            <a:endParaRPr lang="tr-TR" dirty="0">
              <a:solidFill>
                <a:srgbClr val="FF0000"/>
              </a:solidFill>
            </a:endParaRPr>
          </a:p>
        </p:txBody>
      </p:sp>
      <p:sp>
        <p:nvSpPr>
          <p:cNvPr id="3" name="İçerik Yer Tutucusu 2"/>
          <p:cNvSpPr>
            <a:spLocks noGrp="1"/>
          </p:cNvSpPr>
          <p:nvPr>
            <p:ph idx="1"/>
          </p:nvPr>
        </p:nvSpPr>
        <p:spPr>
          <a:xfrm>
            <a:off x="0" y="1690687"/>
            <a:ext cx="6516415" cy="5167313"/>
          </a:xfrm>
        </p:spPr>
        <p:txBody>
          <a:bodyPr>
            <a:normAutofit fontScale="77500" lnSpcReduction="20000"/>
          </a:bodyPr>
          <a:lstStyle/>
          <a:p>
            <a:pPr algn="just"/>
            <a:r>
              <a:rPr lang="tr-TR" dirty="0" smtClean="0"/>
              <a:t>Kız ve erkek çocukların, sosyal ve kültürel örüntü, önyargı ve basmakalıp </a:t>
            </a:r>
            <a:r>
              <a:rPr lang="tr-TR" dirty="0" smtClean="0">
                <a:solidFill>
                  <a:srgbClr val="FF0000"/>
                </a:solidFill>
              </a:rPr>
              <a:t>cinsiyet rollerinden kaçınan ve özgüvenlerinin geliştirilmesine yönelik temel eğitim almaları sağlanmalıdır. </a:t>
            </a:r>
            <a:r>
              <a:rPr lang="tr-TR" dirty="0" smtClean="0"/>
              <a:t> Kız çocukları, erkek kardeşleri ya da ağabeyleri tarafından yönetilmemeli veya onlara hizmet etmesi zorunlu bireyler olarak düşünülmemelidir. </a:t>
            </a:r>
            <a:endParaRPr lang="tr-TR" dirty="0" smtClean="0"/>
          </a:p>
          <a:p>
            <a:pPr algn="just"/>
            <a:r>
              <a:rPr lang="tr-TR" dirty="0" smtClean="0"/>
              <a:t> </a:t>
            </a:r>
            <a:r>
              <a:rPr lang="tr-TR" dirty="0" smtClean="0"/>
              <a:t>Erkek çocukları ise, kız kardeşleri ve ya ablalarından farklı bir konumda olmadıkları ve onları yönetmemeleri konusunda bilinçlendirilmelidir. Bazı gelenek ve göreneklerin, toplumsal cinsiyet eşitliğini gerçekleştirme doğrultusunda yapılan çalışmalarda olumsuz bir unsur olması nedeniyle etkinliğinin kırılması gerekmektedir.  Toplumsal cinsiyet eşitliğini gerçekleştirmek üzere kısa ve uzun vadeli, zaman sınırlı hedefler konulmasının, yeterli insan gücü ile mali kaynak tahsis edilmesinin ataerkil toplumlarda görülen kadına yönelik şiddetin azalmasında etkili olacağı düşünülmektedir. </a:t>
            </a:r>
          </a:p>
          <a:p>
            <a:pPr algn="just"/>
            <a:endParaRPr lang="tr-TR" dirty="0" smtClean="0"/>
          </a:p>
        </p:txBody>
      </p:sp>
      <p:pic>
        <p:nvPicPr>
          <p:cNvPr id="4" name="Resim 3"/>
          <p:cNvPicPr>
            <a:picLocks noChangeAspect="1"/>
          </p:cNvPicPr>
          <p:nvPr/>
        </p:nvPicPr>
        <p:blipFill>
          <a:blip r:embed="rId2"/>
          <a:stretch>
            <a:fillRect/>
          </a:stretch>
        </p:blipFill>
        <p:spPr>
          <a:xfrm>
            <a:off x="6821215" y="1426288"/>
            <a:ext cx="5370785" cy="4876800"/>
          </a:xfrm>
          <a:prstGeom prst="rect">
            <a:avLst/>
          </a:prstGeom>
        </p:spPr>
      </p:pic>
    </p:spTree>
    <p:extLst>
      <p:ext uri="{BB962C8B-B14F-4D97-AF65-F5344CB8AC3E}">
        <p14:creationId xmlns:p14="http://schemas.microsoft.com/office/powerpoint/2010/main" val="3725596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900558"/>
          </a:xfrm>
        </p:spPr>
        <p:txBody>
          <a:bodyPr>
            <a:noAutofit/>
          </a:bodyPr>
          <a:lstStyle/>
          <a:p>
            <a:r>
              <a:rPr lang="tr-TR" sz="8000" b="1" dirty="0" smtClean="0">
                <a:solidFill>
                  <a:srgbClr val="FF0000"/>
                </a:solidFill>
              </a:rPr>
              <a:t>AİLE İÇİ ŞİDDETİN ÇOCUKLARA ETKİLERİ</a:t>
            </a:r>
            <a:endParaRPr lang="tr-TR" sz="8000" b="1" dirty="0">
              <a:solidFill>
                <a:srgbClr val="FF0000"/>
              </a:solidFill>
            </a:endParaRPr>
          </a:p>
        </p:txBody>
      </p:sp>
      <p:pic>
        <p:nvPicPr>
          <p:cNvPr id="4" name="Resim 3"/>
          <p:cNvPicPr>
            <a:picLocks noChangeAspect="1"/>
          </p:cNvPicPr>
          <p:nvPr/>
        </p:nvPicPr>
        <p:blipFill>
          <a:blip r:embed="rId2"/>
          <a:stretch>
            <a:fillRect/>
          </a:stretch>
        </p:blipFill>
        <p:spPr>
          <a:xfrm>
            <a:off x="9073384" y="3822150"/>
            <a:ext cx="2593098" cy="2887065"/>
          </a:xfrm>
          <a:prstGeom prst="rect">
            <a:avLst/>
          </a:prstGeom>
        </p:spPr>
      </p:pic>
      <p:pic>
        <p:nvPicPr>
          <p:cNvPr id="5" name="Resim 4"/>
          <p:cNvPicPr>
            <a:picLocks noChangeAspect="1"/>
          </p:cNvPicPr>
          <p:nvPr/>
        </p:nvPicPr>
        <p:blipFill>
          <a:blip r:embed="rId3"/>
          <a:stretch>
            <a:fillRect/>
          </a:stretch>
        </p:blipFill>
        <p:spPr>
          <a:xfrm>
            <a:off x="1085685" y="3876675"/>
            <a:ext cx="5953125" cy="2981325"/>
          </a:xfrm>
          <a:prstGeom prst="rect">
            <a:avLst/>
          </a:prstGeom>
        </p:spPr>
      </p:pic>
    </p:spTree>
    <p:extLst>
      <p:ext uri="{BB962C8B-B14F-4D97-AF65-F5344CB8AC3E}">
        <p14:creationId xmlns:p14="http://schemas.microsoft.com/office/powerpoint/2010/main" val="3132726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4138" y="583324"/>
            <a:ext cx="4840014" cy="6069724"/>
          </a:xfrm>
        </p:spPr>
        <p:txBody>
          <a:bodyPr>
            <a:normAutofit/>
          </a:bodyPr>
          <a:lstStyle/>
          <a:p>
            <a:pPr marL="0" indent="0" algn="just">
              <a:buNone/>
            </a:pPr>
            <a:r>
              <a:rPr lang="tr-TR" sz="3600" dirty="0" smtClean="0">
                <a:solidFill>
                  <a:srgbClr val="FF0000"/>
                </a:solidFill>
              </a:rPr>
              <a:t>ÖĞRENME ŞİDDET ÖĞRENİLEN BİR DAVRANIŞTIR ! ŞİDDETİN HER TÜRLÜSÜ İNSAN HAYATINA ÖĞRENİLEREK GİRER !!! EN ÖNEMLİ ÖĞRENME KAYNAĞI İSE, KİŞİNİN AİLESİDİR</a:t>
            </a:r>
            <a:endParaRPr lang="tr-TR" sz="3600" dirty="0">
              <a:solidFill>
                <a:srgbClr val="FF0000"/>
              </a:solidFill>
            </a:endParaRPr>
          </a:p>
        </p:txBody>
      </p:sp>
      <p:pic>
        <p:nvPicPr>
          <p:cNvPr id="4" name="Resim 3"/>
          <p:cNvPicPr>
            <a:picLocks noChangeAspect="1"/>
          </p:cNvPicPr>
          <p:nvPr/>
        </p:nvPicPr>
        <p:blipFill>
          <a:blip r:embed="rId2"/>
          <a:stretch>
            <a:fillRect/>
          </a:stretch>
        </p:blipFill>
        <p:spPr>
          <a:xfrm>
            <a:off x="5722882" y="0"/>
            <a:ext cx="6469117" cy="6857999"/>
          </a:xfrm>
          <a:prstGeom prst="rect">
            <a:avLst/>
          </a:prstGeom>
        </p:spPr>
      </p:pic>
    </p:spTree>
    <p:extLst>
      <p:ext uri="{BB962C8B-B14F-4D97-AF65-F5344CB8AC3E}">
        <p14:creationId xmlns:p14="http://schemas.microsoft.com/office/powerpoint/2010/main" val="8450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ŞİDDET NEDİR?</a:t>
            </a:r>
            <a:endParaRPr lang="tr-TR" b="1" dirty="0">
              <a:solidFill>
                <a:srgbClr val="FF0000"/>
              </a:solidFill>
            </a:endParaRPr>
          </a:p>
        </p:txBody>
      </p:sp>
      <p:sp>
        <p:nvSpPr>
          <p:cNvPr id="3" name="İçerik Yer Tutucusu 2"/>
          <p:cNvSpPr>
            <a:spLocks noGrp="1"/>
          </p:cNvSpPr>
          <p:nvPr>
            <p:ph idx="1"/>
          </p:nvPr>
        </p:nvSpPr>
        <p:spPr>
          <a:xfrm>
            <a:off x="838200" y="1825625"/>
            <a:ext cx="7769772" cy="4351338"/>
          </a:xfrm>
        </p:spPr>
        <p:txBody>
          <a:bodyPr/>
          <a:lstStyle/>
          <a:p>
            <a:pPr algn="just"/>
            <a:r>
              <a:rPr lang="tr-TR" dirty="0" smtClean="0"/>
              <a:t>Şiddet: Kişinin, fiziksel, cinsel, psikolojik veya ekonomik açıdan zarar görmesiyle veya acı çekmesiyle sonuçlanan veya sonuçlanması muhtemel hareketleri, buna yönelik tehdit ve baskıyı ya da özgürlüğün keyfî engellenmesini de içeren, toplumsal, kamusal veya özel alanda meydana gelen fiziksel, cinsel, psikolojik, sözlü veya ekonomik her türlü tutum ve davranışlar,(6284 </a:t>
            </a:r>
            <a:r>
              <a:rPr lang="tr-TR" dirty="0" err="1" smtClean="0"/>
              <a:t>sayılı,Ailenin</a:t>
            </a:r>
            <a:r>
              <a:rPr lang="tr-TR" dirty="0" smtClean="0"/>
              <a:t> Korunması Ve Kadına Karşı Şiddetin Önlenmesine Dair Kanun Madde:2) </a:t>
            </a:r>
            <a:endParaRPr lang="tr-TR" dirty="0"/>
          </a:p>
        </p:txBody>
      </p:sp>
      <p:pic>
        <p:nvPicPr>
          <p:cNvPr id="4" name="Resim 3"/>
          <p:cNvPicPr>
            <a:picLocks noChangeAspect="1"/>
          </p:cNvPicPr>
          <p:nvPr/>
        </p:nvPicPr>
        <p:blipFill>
          <a:blip r:embed="rId2"/>
          <a:stretch>
            <a:fillRect/>
          </a:stretch>
        </p:blipFill>
        <p:spPr>
          <a:xfrm>
            <a:off x="8729333" y="867103"/>
            <a:ext cx="3268226" cy="5060731"/>
          </a:xfrm>
          <a:prstGeom prst="rect">
            <a:avLst/>
          </a:prstGeom>
        </p:spPr>
      </p:pic>
    </p:spTree>
    <p:extLst>
      <p:ext uri="{BB962C8B-B14F-4D97-AF65-F5344CB8AC3E}">
        <p14:creationId xmlns:p14="http://schemas.microsoft.com/office/powerpoint/2010/main" val="854032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5400" dirty="0" smtClean="0">
                <a:solidFill>
                  <a:srgbClr val="FF0000"/>
                </a:solidFill>
              </a:rPr>
              <a:t>YAPILAN ARAŞTIRMALAR, BABASININ ANNESİNİ DÖVDÜĞÜNÜ GÖREN ERKEK ÇOCUKLARIN KENDİ EŞLERİNİ DÖVME İHTİMALİNİN YEDİ KAT ARTTIRDIĞINI GÖSTERİYOR.</a:t>
            </a:r>
            <a:endParaRPr lang="tr-TR" sz="5400" dirty="0">
              <a:solidFill>
                <a:srgbClr val="FF0000"/>
              </a:solidFill>
            </a:endParaRPr>
          </a:p>
        </p:txBody>
      </p:sp>
    </p:spTree>
    <p:extLst>
      <p:ext uri="{BB962C8B-B14F-4D97-AF65-F5344CB8AC3E}">
        <p14:creationId xmlns:p14="http://schemas.microsoft.com/office/powerpoint/2010/main" val="536613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ŞİDDET MADURU KADINLARIN BAŞVURU YAPACAĞI KURUMLAR</a:t>
            </a:r>
            <a:r>
              <a:rPr lang="tr-TR" dirty="0" smtClean="0"/>
              <a:t> </a:t>
            </a:r>
            <a:endParaRPr lang="tr-TR" dirty="0"/>
          </a:p>
        </p:txBody>
      </p:sp>
      <p:sp>
        <p:nvSpPr>
          <p:cNvPr id="3" name="İçerik Yer Tutucusu 2"/>
          <p:cNvSpPr>
            <a:spLocks noGrp="1"/>
          </p:cNvSpPr>
          <p:nvPr>
            <p:ph idx="1"/>
          </p:nvPr>
        </p:nvSpPr>
        <p:spPr/>
        <p:txBody>
          <a:bodyPr/>
          <a:lstStyle/>
          <a:p>
            <a:r>
              <a:rPr lang="tr-TR" dirty="0" smtClean="0"/>
              <a:t>İL SOSYAL HİZMETLER MÜDÜRLÜKLERİ </a:t>
            </a:r>
          </a:p>
          <a:p>
            <a:r>
              <a:rPr lang="tr-TR" dirty="0" smtClean="0"/>
              <a:t> </a:t>
            </a:r>
            <a:r>
              <a:rPr lang="tr-TR" dirty="0" smtClean="0">
                <a:solidFill>
                  <a:srgbClr val="FF0000"/>
                </a:solidFill>
              </a:rPr>
              <a:t>ALO 183  TELEFON HATTI </a:t>
            </a:r>
          </a:p>
          <a:p>
            <a:r>
              <a:rPr lang="tr-TR" dirty="0" smtClean="0">
                <a:solidFill>
                  <a:srgbClr val="FF0000"/>
                </a:solidFill>
              </a:rPr>
              <a:t>ALO 155 POLİS İMDAT </a:t>
            </a:r>
          </a:p>
          <a:p>
            <a:r>
              <a:rPr lang="tr-TR" dirty="0" smtClean="0">
                <a:solidFill>
                  <a:srgbClr val="FF0000"/>
                </a:solidFill>
              </a:rPr>
              <a:t>ALO 156 JANDARMA İMDAT </a:t>
            </a:r>
          </a:p>
          <a:p>
            <a:r>
              <a:rPr lang="tr-TR" dirty="0" smtClean="0"/>
              <a:t> SAĞLIK KURULUŞLARI</a:t>
            </a:r>
          </a:p>
          <a:p>
            <a:r>
              <a:rPr lang="tr-TR" dirty="0" smtClean="0"/>
              <a:t> POLİS MERKEZLERİ,JANDARMA KARAKOLLARI </a:t>
            </a:r>
          </a:p>
          <a:p>
            <a:r>
              <a:rPr lang="tr-TR" dirty="0" smtClean="0"/>
              <a:t> CUMHURİYET SAVCILIĞI </a:t>
            </a:r>
            <a:endParaRPr lang="tr-TR" dirty="0"/>
          </a:p>
        </p:txBody>
      </p:sp>
    </p:spTree>
    <p:extLst>
      <p:ext uri="{BB962C8B-B14F-4D97-AF65-F5344CB8AC3E}">
        <p14:creationId xmlns:p14="http://schemas.microsoft.com/office/powerpoint/2010/main" val="2369251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04497"/>
            <a:ext cx="10515600" cy="4792717"/>
          </a:xfrm>
        </p:spPr>
        <p:txBody>
          <a:bodyPr>
            <a:normAutofit/>
          </a:bodyPr>
          <a:lstStyle/>
          <a:p>
            <a:pPr marL="0" indent="0">
              <a:buNone/>
            </a:pPr>
            <a:r>
              <a:rPr lang="tr-TR" sz="5800" dirty="0" smtClean="0">
                <a:solidFill>
                  <a:srgbClr val="FF0000"/>
                </a:solidFill>
              </a:rPr>
              <a:t>ŞİDDET ÖNLEME MERKEZİ </a:t>
            </a:r>
          </a:p>
          <a:p>
            <a:pPr marL="0" indent="0" algn="just">
              <a:buNone/>
            </a:pPr>
            <a:r>
              <a:rPr lang="tr-TR" dirty="0" smtClean="0"/>
              <a:t> Kanun kapsamında kurulan Şiddet Önleme ve İzleme Merkezlerinde şiddet mağdurlarına psikolojik, meslekî, hukukî ve sosyal alanda rehberlik ve danışmanlık hizmeti verilir. </a:t>
            </a:r>
          </a:p>
          <a:p>
            <a:pPr marL="0" indent="0" algn="just">
              <a:buNone/>
            </a:pPr>
            <a:endParaRPr lang="tr-TR" dirty="0" smtClean="0"/>
          </a:p>
          <a:p>
            <a:pPr marL="0" indent="0" algn="just">
              <a:buNone/>
            </a:pPr>
            <a:r>
              <a:rPr lang="tr-TR" dirty="0" smtClean="0"/>
              <a:t> Şiddet Önleme ve İzleme Merkezleri 7 gün 24 saat esasıyla çalışır. </a:t>
            </a:r>
          </a:p>
          <a:p>
            <a:pPr marL="0" indent="0" algn="just">
              <a:buNone/>
            </a:pPr>
            <a:r>
              <a:rPr lang="tr-TR" dirty="0" smtClean="0"/>
              <a:t>Şiddet Önleme ve İzleme Merkezleri, şiddetin önlenmesi ve tedbir kararlarının izlenmesine </a:t>
            </a:r>
            <a:r>
              <a:rPr lang="tr-TR" dirty="0" err="1" smtClean="0"/>
              <a:t>yönelik,şiddet</a:t>
            </a:r>
            <a:r>
              <a:rPr lang="tr-TR" dirty="0" smtClean="0"/>
              <a:t> mağduru kişiler ile şiddet uygulayan/uygulama ihtimali bulunan kişilere yönelik hizmetler yürütür</a:t>
            </a:r>
          </a:p>
          <a:p>
            <a:pPr algn="just"/>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255386216"/>
              </p:ext>
            </p:extLst>
          </p:nvPr>
        </p:nvGraphicFramePr>
        <p:xfrm>
          <a:off x="997169" y="4966138"/>
          <a:ext cx="10197662" cy="2352210"/>
        </p:xfrm>
        <a:graphic>
          <a:graphicData uri="http://schemas.openxmlformats.org/drawingml/2006/table">
            <a:tbl>
              <a:tblPr/>
              <a:tblGrid>
                <a:gridCol w="1015445">
                  <a:extLst>
                    <a:ext uri="{9D8B030D-6E8A-4147-A177-3AD203B41FA5}">
                      <a16:colId xmlns:a16="http://schemas.microsoft.com/office/drawing/2014/main" val="2092684388"/>
                    </a:ext>
                  </a:extLst>
                </a:gridCol>
                <a:gridCol w="1015445">
                  <a:extLst>
                    <a:ext uri="{9D8B030D-6E8A-4147-A177-3AD203B41FA5}">
                      <a16:colId xmlns:a16="http://schemas.microsoft.com/office/drawing/2014/main" val="676475312"/>
                    </a:ext>
                  </a:extLst>
                </a:gridCol>
                <a:gridCol w="2650240">
                  <a:extLst>
                    <a:ext uri="{9D8B030D-6E8A-4147-A177-3AD203B41FA5}">
                      <a16:colId xmlns:a16="http://schemas.microsoft.com/office/drawing/2014/main" val="2330649850"/>
                    </a:ext>
                  </a:extLst>
                </a:gridCol>
                <a:gridCol w="3881737">
                  <a:extLst>
                    <a:ext uri="{9D8B030D-6E8A-4147-A177-3AD203B41FA5}">
                      <a16:colId xmlns:a16="http://schemas.microsoft.com/office/drawing/2014/main" val="2344848979"/>
                    </a:ext>
                  </a:extLst>
                </a:gridCol>
                <a:gridCol w="1634795">
                  <a:extLst>
                    <a:ext uri="{9D8B030D-6E8A-4147-A177-3AD203B41FA5}">
                      <a16:colId xmlns:a16="http://schemas.microsoft.com/office/drawing/2014/main" val="1298541008"/>
                    </a:ext>
                  </a:extLst>
                </a:gridCol>
              </a:tblGrid>
              <a:tr h="2352210">
                <a:tc>
                  <a:txBody>
                    <a:bodyPr/>
                    <a:lstStyle/>
                    <a:p>
                      <a:pPr fontAlgn="ctr"/>
                      <a:r>
                        <a:rPr lang="tr-TR">
                          <a:effectLst/>
                        </a:rPr>
                        <a:t>Hatay</a:t>
                      </a:r>
                    </a:p>
                  </a:txBody>
                  <a:tcPr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ctr"/>
                      <a:r>
                        <a:rPr lang="tr-TR">
                          <a:effectLst/>
                        </a:rPr>
                        <a:t>Antakya</a:t>
                      </a:r>
                    </a:p>
                  </a:txBody>
                  <a:tcPr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ctr"/>
                      <a:r>
                        <a:rPr lang="tr-TR" dirty="0">
                          <a:effectLst/>
                        </a:rPr>
                        <a:t>Şiddet Önleme ve İzleme Merkezi (ŞÖNİM)</a:t>
                      </a:r>
                    </a:p>
                  </a:txBody>
                  <a:tcPr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ctr"/>
                      <a:r>
                        <a:rPr lang="nn-NO" dirty="0">
                          <a:effectLst/>
                        </a:rPr>
                        <a:t>Akevler Mahallesi Ayşe Fitnat Hanım Caddesi No:33/2 Antakya/HATAY</a:t>
                      </a:r>
                    </a:p>
                  </a:txBody>
                  <a:tcPr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ctr"/>
                      <a:r>
                        <a:rPr lang="tr-TR" dirty="0">
                          <a:effectLst/>
                        </a:rPr>
                        <a:t>+90 (326) 216 61 33</a:t>
                      </a:r>
                    </a:p>
                  </a:txBody>
                  <a:tcPr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95591792"/>
                  </a:ext>
                </a:extLst>
              </a:tr>
            </a:tbl>
          </a:graphicData>
        </a:graphic>
      </p:graphicFrame>
    </p:spTree>
    <p:extLst>
      <p:ext uri="{BB962C8B-B14F-4D97-AF65-F5344CB8AC3E}">
        <p14:creationId xmlns:p14="http://schemas.microsoft.com/office/powerpoint/2010/main" val="454213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6600" dirty="0" smtClean="0"/>
              <a:t>DİNLEDİĞİNİZ İÇİN TEŞEKKÜR EDERİM..</a:t>
            </a:r>
          </a:p>
          <a:p>
            <a:pPr marL="0" indent="0">
              <a:buNone/>
            </a:pPr>
            <a:endParaRPr lang="tr-TR" sz="6600" dirty="0"/>
          </a:p>
          <a:p>
            <a:pPr marL="0" indent="0" algn="r">
              <a:buNone/>
            </a:pPr>
            <a:r>
              <a:rPr lang="tr-TR" sz="2400" dirty="0" smtClean="0"/>
              <a:t>ASLIHAN METİN </a:t>
            </a:r>
          </a:p>
          <a:p>
            <a:pPr marL="0" indent="0" algn="r">
              <a:buNone/>
            </a:pPr>
            <a:r>
              <a:rPr lang="tr-TR" sz="2400" dirty="0" smtClean="0"/>
              <a:t>OKUL PSİKOLOJİK DANIŞMANI</a:t>
            </a:r>
          </a:p>
        </p:txBody>
      </p:sp>
    </p:spTree>
    <p:extLst>
      <p:ext uri="{BB962C8B-B14F-4D97-AF65-F5344CB8AC3E}">
        <p14:creationId xmlns:p14="http://schemas.microsoft.com/office/powerpoint/2010/main" val="337545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KADINA ŞİDDET;</a:t>
            </a:r>
            <a:endParaRPr lang="tr-TR" b="1" dirty="0">
              <a:solidFill>
                <a:srgbClr val="FF0000"/>
              </a:solidFill>
            </a:endParaRPr>
          </a:p>
        </p:txBody>
      </p:sp>
      <p:sp>
        <p:nvSpPr>
          <p:cNvPr id="3" name="İçerik Yer Tutucusu 2"/>
          <p:cNvSpPr>
            <a:spLocks noGrp="1"/>
          </p:cNvSpPr>
          <p:nvPr>
            <p:ph idx="1"/>
          </p:nvPr>
        </p:nvSpPr>
        <p:spPr/>
        <p:txBody>
          <a:bodyPr/>
          <a:lstStyle/>
          <a:p>
            <a:pPr marL="0" indent="0" algn="just">
              <a:buNone/>
            </a:pPr>
            <a:r>
              <a:rPr lang="tr-TR" dirty="0" smtClean="0"/>
              <a:t>  Kadınlara, yalnızca kadın oldukları için uygulanan ve</a:t>
            </a:r>
          </a:p>
          <a:p>
            <a:pPr marL="0" indent="0" algn="just">
              <a:buNone/>
            </a:pPr>
            <a:r>
              <a:rPr lang="tr-TR" dirty="0" smtClean="0"/>
              <a:t>kadınları etkileyen cinsiyete dayalı bir ayrımcılık ile</a:t>
            </a:r>
          </a:p>
          <a:p>
            <a:pPr marL="0" indent="0" algn="just">
              <a:buNone/>
            </a:pPr>
            <a:r>
              <a:rPr lang="tr-TR" dirty="0" smtClean="0"/>
              <a:t>şiddet içeren her türlü tutum ve davranış, KADINA</a:t>
            </a:r>
          </a:p>
          <a:p>
            <a:pPr marL="0" indent="0" algn="just">
              <a:buNone/>
            </a:pPr>
            <a:r>
              <a:rPr lang="tr-TR" dirty="0" smtClean="0"/>
              <a:t>YÖNELİK ŞİDDETTİR.</a:t>
            </a:r>
            <a:endParaRPr lang="tr-TR" dirty="0"/>
          </a:p>
        </p:txBody>
      </p:sp>
      <p:pic>
        <p:nvPicPr>
          <p:cNvPr id="4" name="Resim 3"/>
          <p:cNvPicPr>
            <a:picLocks noChangeAspect="1"/>
          </p:cNvPicPr>
          <p:nvPr/>
        </p:nvPicPr>
        <p:blipFill>
          <a:blip r:embed="rId2"/>
          <a:stretch>
            <a:fillRect/>
          </a:stretch>
        </p:blipFill>
        <p:spPr>
          <a:xfrm>
            <a:off x="1828801" y="3957144"/>
            <a:ext cx="8355724" cy="2900855"/>
          </a:xfrm>
          <a:prstGeom prst="rect">
            <a:avLst/>
          </a:prstGeom>
        </p:spPr>
      </p:pic>
    </p:spTree>
    <p:extLst>
      <p:ext uri="{BB962C8B-B14F-4D97-AF65-F5344CB8AC3E}">
        <p14:creationId xmlns:p14="http://schemas.microsoft.com/office/powerpoint/2010/main" val="328975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ŞİDDETİN TARİHSEL SÜRECİ</a:t>
            </a:r>
            <a:endParaRPr lang="tr-TR" b="1" dirty="0">
              <a:solidFill>
                <a:srgbClr val="FF0000"/>
              </a:solidFill>
            </a:endParaRPr>
          </a:p>
        </p:txBody>
      </p:sp>
      <p:sp>
        <p:nvSpPr>
          <p:cNvPr id="3" name="İçerik Yer Tutucusu 2"/>
          <p:cNvSpPr>
            <a:spLocks noGrp="1"/>
          </p:cNvSpPr>
          <p:nvPr>
            <p:ph idx="1"/>
          </p:nvPr>
        </p:nvSpPr>
        <p:spPr>
          <a:xfrm>
            <a:off x="838200" y="1825625"/>
            <a:ext cx="5136931" cy="4351338"/>
          </a:xfrm>
        </p:spPr>
        <p:txBody>
          <a:bodyPr>
            <a:normAutofit fontScale="77500" lnSpcReduction="20000"/>
          </a:bodyPr>
          <a:lstStyle/>
          <a:p>
            <a:pPr algn="just"/>
            <a:r>
              <a:rPr lang="tr-TR" dirty="0" smtClean="0"/>
              <a:t>Şiddet olgusunun ortaya çıkışı insanlık tarihiyle paraleldir. Arkeologlar, kadına şiddet olaylarını 3 bin yıl öncesine götürmektedir. Erkek mumyaların kemiklerinde yüzde 9-20 kırığa rastlanırken, kadın mumyalarda bu oran yüzde 30-50'dir. Bu kırıklar savaştan çok bireysel kavgaya dönüşen kafa kırıklarıdır. Kadının eşi tarafından yöneltilen şiddet davranışıyla karşı karşıya kaldığı her dönem ve her toplumda bildirilmesine karşın buna aile içinde çözülmesi daha uygun kişisel bir sorun olarak bakılmış, bu konu bilim insanlarının pek ilgisini çekmemiştir.  Yani kadına yönelik şiddet binlerce yıldır süregelen ve hala engellenemeyen bir durumdur.</a:t>
            </a:r>
            <a:endParaRPr lang="tr-TR" dirty="0"/>
          </a:p>
        </p:txBody>
      </p:sp>
      <p:pic>
        <p:nvPicPr>
          <p:cNvPr id="5" name="Resim 4"/>
          <p:cNvPicPr>
            <a:picLocks noChangeAspect="1"/>
          </p:cNvPicPr>
          <p:nvPr/>
        </p:nvPicPr>
        <p:blipFill>
          <a:blip r:embed="rId2"/>
          <a:stretch>
            <a:fillRect/>
          </a:stretch>
        </p:blipFill>
        <p:spPr>
          <a:xfrm>
            <a:off x="6419193" y="1516444"/>
            <a:ext cx="5562600" cy="4821293"/>
          </a:xfrm>
          <a:prstGeom prst="rect">
            <a:avLst/>
          </a:prstGeom>
        </p:spPr>
      </p:pic>
    </p:spTree>
    <p:extLst>
      <p:ext uri="{BB962C8B-B14F-4D97-AF65-F5344CB8AC3E}">
        <p14:creationId xmlns:p14="http://schemas.microsoft.com/office/powerpoint/2010/main" val="1222738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00062"/>
            <a:ext cx="10515600" cy="1325563"/>
          </a:xfrm>
        </p:spPr>
        <p:txBody>
          <a:bodyPr/>
          <a:lstStyle/>
          <a:p>
            <a:r>
              <a:rPr lang="tr-TR" b="1" dirty="0" smtClean="0">
                <a:solidFill>
                  <a:srgbClr val="FF0000"/>
                </a:solidFill>
              </a:rPr>
              <a:t>TEMEL İLKELER </a:t>
            </a:r>
            <a:endParaRPr lang="tr-TR" b="1" dirty="0">
              <a:solidFill>
                <a:srgbClr val="FF0000"/>
              </a:solidFill>
            </a:endParaRPr>
          </a:p>
        </p:txBody>
      </p:sp>
      <p:sp>
        <p:nvSpPr>
          <p:cNvPr id="3" name="İçerik Yer Tutucusu 2"/>
          <p:cNvSpPr>
            <a:spLocks noGrp="1"/>
          </p:cNvSpPr>
          <p:nvPr>
            <p:ph idx="1"/>
          </p:nvPr>
        </p:nvSpPr>
        <p:spPr/>
        <p:txBody>
          <a:bodyPr/>
          <a:lstStyle/>
          <a:p>
            <a:pPr algn="just">
              <a:buFont typeface="Wingdings" panose="05000000000000000000" pitchFamily="2" charset="2"/>
              <a:buChar char="ü"/>
            </a:pPr>
            <a:r>
              <a:rPr lang="tr-TR" dirty="0" smtClean="0"/>
              <a:t> Şiddet yasal yansımaları ile bir suç teşkil eder. Bu nedenle zamanında ve etkin şekilde tanımlanmalıdır. </a:t>
            </a:r>
          </a:p>
          <a:p>
            <a:pPr algn="just">
              <a:buFont typeface="Wingdings" panose="05000000000000000000" pitchFamily="2" charset="2"/>
              <a:buChar char="ü"/>
            </a:pPr>
            <a:r>
              <a:rPr lang="tr-TR" dirty="0" smtClean="0"/>
              <a:t>Tüm müdahaleler kişilerin haklarına saygı ve kendi kararlarını kendilerinin almalarına izin veren bir yolla yapılmalıdır</a:t>
            </a:r>
          </a:p>
          <a:p>
            <a:pPr algn="just">
              <a:buFont typeface="Wingdings" panose="05000000000000000000" pitchFamily="2" charset="2"/>
              <a:buChar char="ü"/>
            </a:pPr>
            <a:r>
              <a:rPr lang="tr-TR" dirty="0" smtClean="0">
                <a:solidFill>
                  <a:srgbClr val="FF0000"/>
                </a:solidFill>
              </a:rPr>
              <a:t>Şiddet bir toplum ruh sağlığı problemi ve insan hakları sorunudur.</a:t>
            </a:r>
          </a:p>
        </p:txBody>
      </p:sp>
    </p:spTree>
    <p:extLst>
      <p:ext uri="{BB962C8B-B14F-4D97-AF65-F5344CB8AC3E}">
        <p14:creationId xmlns:p14="http://schemas.microsoft.com/office/powerpoint/2010/main" val="182097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GELENEKSEL UYGULAMALAR</a:t>
            </a:r>
            <a:endParaRPr lang="tr-TR" b="1" dirty="0">
              <a:solidFill>
                <a:srgbClr val="FF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ü"/>
            </a:pPr>
            <a:r>
              <a:rPr lang="tr-TR" dirty="0" smtClean="0"/>
              <a:t>Namus ve Töre Cinayetleri </a:t>
            </a:r>
          </a:p>
          <a:p>
            <a:pPr>
              <a:buFont typeface="Wingdings" panose="05000000000000000000" pitchFamily="2" charset="2"/>
              <a:buChar char="ü"/>
            </a:pPr>
            <a:r>
              <a:rPr lang="tr-TR" dirty="0" smtClean="0"/>
              <a:t>Bekaret kontrolü  </a:t>
            </a:r>
          </a:p>
          <a:p>
            <a:pPr>
              <a:buFont typeface="Wingdings" panose="05000000000000000000" pitchFamily="2" charset="2"/>
              <a:buChar char="ü"/>
            </a:pPr>
            <a:r>
              <a:rPr lang="tr-TR" dirty="0" smtClean="0"/>
              <a:t>Başlık parası</a:t>
            </a:r>
          </a:p>
          <a:p>
            <a:pPr>
              <a:buFont typeface="Wingdings" panose="05000000000000000000" pitchFamily="2" charset="2"/>
              <a:buChar char="ü"/>
            </a:pPr>
            <a:r>
              <a:rPr lang="tr-TR" dirty="0" smtClean="0"/>
              <a:t> Eğitimde ayrımcılık </a:t>
            </a:r>
          </a:p>
          <a:p>
            <a:pPr>
              <a:buFont typeface="Wingdings" panose="05000000000000000000" pitchFamily="2" charset="2"/>
              <a:buChar char="ü"/>
            </a:pPr>
            <a:r>
              <a:rPr lang="tr-TR" dirty="0" smtClean="0"/>
              <a:t>Erken yaşta evlilik </a:t>
            </a:r>
          </a:p>
          <a:p>
            <a:pPr>
              <a:buFont typeface="Wingdings" panose="05000000000000000000" pitchFamily="2" charset="2"/>
              <a:buChar char="ü"/>
            </a:pPr>
            <a:r>
              <a:rPr lang="tr-TR" dirty="0" smtClean="0"/>
              <a:t> Erkek çocuk tehdidi</a:t>
            </a:r>
            <a:endParaRPr lang="tr-TR" dirty="0"/>
          </a:p>
        </p:txBody>
      </p:sp>
      <p:pic>
        <p:nvPicPr>
          <p:cNvPr id="4" name="Resim 3"/>
          <p:cNvPicPr>
            <a:picLocks noChangeAspect="1"/>
          </p:cNvPicPr>
          <p:nvPr/>
        </p:nvPicPr>
        <p:blipFill>
          <a:blip r:embed="rId2"/>
          <a:stretch>
            <a:fillRect/>
          </a:stretch>
        </p:blipFill>
        <p:spPr>
          <a:xfrm>
            <a:off x="6616262" y="1690687"/>
            <a:ext cx="3710152" cy="3685353"/>
          </a:xfrm>
          <a:prstGeom prst="rect">
            <a:avLst/>
          </a:prstGeom>
        </p:spPr>
      </p:pic>
    </p:spTree>
    <p:extLst>
      <p:ext uri="{BB962C8B-B14F-4D97-AF65-F5344CB8AC3E}">
        <p14:creationId xmlns:p14="http://schemas.microsoft.com/office/powerpoint/2010/main" val="238186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635062" y="819807"/>
            <a:ext cx="3011214"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solidFill>
                  <a:srgbClr val="FF0000"/>
                </a:solidFill>
              </a:rPr>
              <a:t>ŞİDDET</a:t>
            </a:r>
            <a:endParaRPr lang="tr-TR" sz="4400" dirty="0">
              <a:solidFill>
                <a:srgbClr val="FF0000"/>
              </a:solidFill>
            </a:endParaRPr>
          </a:p>
        </p:txBody>
      </p:sp>
      <p:cxnSp>
        <p:nvCxnSpPr>
          <p:cNvPr id="11" name="Düz Ok Bağlayıcısı 10"/>
          <p:cNvCxnSpPr/>
          <p:nvPr/>
        </p:nvCxnSpPr>
        <p:spPr>
          <a:xfrm flipH="1">
            <a:off x="2837793" y="2648607"/>
            <a:ext cx="1797269" cy="993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7646276" y="2648607"/>
            <a:ext cx="1876096" cy="1450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flipH="1">
            <a:off x="4635062" y="2648607"/>
            <a:ext cx="804041" cy="2144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a:off x="6637283" y="2648607"/>
            <a:ext cx="740979" cy="1970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98635" y="3633952"/>
            <a:ext cx="1939158" cy="1379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FİZİKSEL ŞİDDET</a:t>
            </a:r>
            <a:endParaRPr lang="tr-TR" dirty="0"/>
          </a:p>
        </p:txBody>
      </p:sp>
      <p:sp>
        <p:nvSpPr>
          <p:cNvPr id="23" name="Oval 22"/>
          <p:cNvSpPr/>
          <p:nvPr/>
        </p:nvSpPr>
        <p:spPr>
          <a:xfrm>
            <a:off x="3145220" y="4974020"/>
            <a:ext cx="1891862"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PSİKOLOJİK\ SÖZEL ŞİDDET</a:t>
            </a:r>
            <a:endParaRPr lang="tr-TR" dirty="0"/>
          </a:p>
        </p:txBody>
      </p:sp>
      <p:sp>
        <p:nvSpPr>
          <p:cNvPr id="24" name="Oval 23"/>
          <p:cNvSpPr/>
          <p:nvPr/>
        </p:nvSpPr>
        <p:spPr>
          <a:xfrm>
            <a:off x="6471744" y="4895192"/>
            <a:ext cx="2112580" cy="1450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CİNSEL ŞİDDET</a:t>
            </a:r>
            <a:endParaRPr lang="tr-TR" dirty="0"/>
          </a:p>
        </p:txBody>
      </p:sp>
      <p:sp>
        <p:nvSpPr>
          <p:cNvPr id="25" name="Oval 24"/>
          <p:cNvSpPr/>
          <p:nvPr/>
        </p:nvSpPr>
        <p:spPr>
          <a:xfrm>
            <a:off x="9837683" y="4367048"/>
            <a:ext cx="2033751" cy="1560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EKONOMİK ŞİDDET</a:t>
            </a:r>
            <a:endParaRPr lang="tr-TR" dirty="0"/>
          </a:p>
        </p:txBody>
      </p:sp>
    </p:spTree>
    <p:extLst>
      <p:ext uri="{BB962C8B-B14F-4D97-AF65-F5344CB8AC3E}">
        <p14:creationId xmlns:p14="http://schemas.microsoft.com/office/powerpoint/2010/main" val="3437603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46386"/>
            <a:ext cx="5263055" cy="5530577"/>
          </a:xfrm>
        </p:spPr>
        <p:txBody>
          <a:bodyPr/>
          <a:lstStyle/>
          <a:p>
            <a:pPr algn="just"/>
            <a:r>
              <a:rPr lang="tr-TR" dirty="0" smtClean="0"/>
              <a:t>Aile veya hanede aile bireyleri arasında meydana gelen her türlü fiziksel, cinsel, psikolojik ve ekonomik şiddet </a:t>
            </a:r>
            <a:r>
              <a:rPr lang="tr-TR" b="1" dirty="0" smtClean="0">
                <a:solidFill>
                  <a:srgbClr val="FF0000"/>
                </a:solidFill>
              </a:rPr>
              <a:t>EV İÇİ ŞİDDETTİR. </a:t>
            </a:r>
          </a:p>
          <a:p>
            <a:pPr marL="0" indent="0">
              <a:buNone/>
            </a:pPr>
            <a:endParaRPr lang="tr-TR" b="1" dirty="0" smtClean="0">
              <a:solidFill>
                <a:srgbClr val="FF0000"/>
              </a:solidFill>
            </a:endParaRPr>
          </a:p>
          <a:p>
            <a:pPr algn="just"/>
            <a:r>
              <a:rPr lang="tr-TR" dirty="0" smtClean="0"/>
              <a:t>Kadını, kesici veya vurucu aletlerle yaralamak, yakıcı maddelerle bedenine zarar vermek, sağlıksız koşullarda yaşamaya mecbur bırakmak vb. eylemler </a:t>
            </a:r>
            <a:r>
              <a:rPr lang="tr-TR" b="1" dirty="0" smtClean="0">
                <a:solidFill>
                  <a:srgbClr val="FF0000"/>
                </a:solidFill>
              </a:rPr>
              <a:t>FİZİKSEL ŞİDDETTİR. </a:t>
            </a:r>
            <a:endParaRPr lang="tr-TR" b="1" dirty="0">
              <a:solidFill>
                <a:srgbClr val="FF0000"/>
              </a:solidFill>
            </a:endParaRPr>
          </a:p>
        </p:txBody>
      </p:sp>
      <p:pic>
        <p:nvPicPr>
          <p:cNvPr id="5" name="Resim 4"/>
          <p:cNvPicPr>
            <a:picLocks noChangeAspect="1"/>
          </p:cNvPicPr>
          <p:nvPr/>
        </p:nvPicPr>
        <p:blipFill>
          <a:blip r:embed="rId2"/>
          <a:stretch>
            <a:fillRect/>
          </a:stretch>
        </p:blipFill>
        <p:spPr>
          <a:xfrm>
            <a:off x="7107784" y="179990"/>
            <a:ext cx="4209393" cy="2772760"/>
          </a:xfrm>
          <a:prstGeom prst="rect">
            <a:avLst/>
          </a:prstGeom>
        </p:spPr>
      </p:pic>
      <p:pic>
        <p:nvPicPr>
          <p:cNvPr id="6" name="Resim 5"/>
          <p:cNvPicPr>
            <a:picLocks noChangeAspect="1"/>
          </p:cNvPicPr>
          <p:nvPr/>
        </p:nvPicPr>
        <p:blipFill>
          <a:blip r:embed="rId3"/>
          <a:stretch>
            <a:fillRect/>
          </a:stretch>
        </p:blipFill>
        <p:spPr>
          <a:xfrm>
            <a:off x="6511159" y="2952750"/>
            <a:ext cx="5076496" cy="3558409"/>
          </a:xfrm>
          <a:prstGeom prst="rect">
            <a:avLst/>
          </a:prstGeom>
        </p:spPr>
      </p:pic>
    </p:spTree>
    <p:extLst>
      <p:ext uri="{BB962C8B-B14F-4D97-AF65-F5344CB8AC3E}">
        <p14:creationId xmlns:p14="http://schemas.microsoft.com/office/powerpoint/2010/main" val="2094759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6272048" cy="4351338"/>
          </a:xfrm>
        </p:spPr>
        <p:txBody>
          <a:bodyPr>
            <a:normAutofit/>
          </a:bodyPr>
          <a:lstStyle/>
          <a:p>
            <a:pPr algn="just"/>
            <a:r>
              <a:rPr lang="tr-TR" dirty="0" smtClean="0"/>
              <a:t>Kıskançlık bahanesiyle kadını sürekli kontrol altında tutmak, odaya veya eve kilitlemek, yakınları ve arkadaşlarıyla görüştürmemek, nasıl giyineceğine, kimlerle görüşüp, nereye gideceğine kadın yerine karar vermek, kadını çocuklarına zarar vermekle veya öldürmekle tehdit etmek </a:t>
            </a:r>
            <a:r>
              <a:rPr lang="tr-TR" dirty="0" smtClean="0">
                <a:solidFill>
                  <a:srgbClr val="FF0000"/>
                </a:solidFill>
              </a:rPr>
              <a:t>PSİKOLOJİK ŞİDDETTİR. </a:t>
            </a:r>
          </a:p>
        </p:txBody>
      </p:sp>
      <p:pic>
        <p:nvPicPr>
          <p:cNvPr id="4" name="Resim 3"/>
          <p:cNvPicPr>
            <a:picLocks noChangeAspect="1"/>
          </p:cNvPicPr>
          <p:nvPr/>
        </p:nvPicPr>
        <p:blipFill>
          <a:blip r:embed="rId2"/>
          <a:stretch>
            <a:fillRect/>
          </a:stretch>
        </p:blipFill>
        <p:spPr>
          <a:xfrm>
            <a:off x="7231117" y="1690688"/>
            <a:ext cx="4261945" cy="3590760"/>
          </a:xfrm>
          <a:prstGeom prst="rect">
            <a:avLst/>
          </a:prstGeom>
        </p:spPr>
      </p:pic>
      <p:pic>
        <p:nvPicPr>
          <p:cNvPr id="5" name="Resim 4"/>
          <p:cNvPicPr>
            <a:picLocks noChangeAspect="1"/>
          </p:cNvPicPr>
          <p:nvPr/>
        </p:nvPicPr>
        <p:blipFill>
          <a:blip r:embed="rId3"/>
          <a:stretch>
            <a:fillRect/>
          </a:stretch>
        </p:blipFill>
        <p:spPr>
          <a:xfrm>
            <a:off x="9282770" y="0"/>
            <a:ext cx="2909230" cy="2428711"/>
          </a:xfrm>
          <a:prstGeom prst="rect">
            <a:avLst/>
          </a:prstGeom>
        </p:spPr>
      </p:pic>
    </p:spTree>
    <p:extLst>
      <p:ext uri="{BB962C8B-B14F-4D97-AF65-F5344CB8AC3E}">
        <p14:creationId xmlns:p14="http://schemas.microsoft.com/office/powerpoint/2010/main" val="167915780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1105</Words>
  <Application>Microsoft Office PowerPoint</Application>
  <PresentationFormat>Geniş ekran</PresentationFormat>
  <Paragraphs>95</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Calibri Light</vt:lpstr>
      <vt:lpstr>Wingdings</vt:lpstr>
      <vt:lpstr>Office Teması</vt:lpstr>
      <vt:lpstr>KADINA ŞİDDETİN ÖNLENMESİ</vt:lpstr>
      <vt:lpstr>ŞİDDET NEDİR?</vt:lpstr>
      <vt:lpstr>KADINA ŞİDDET;</vt:lpstr>
      <vt:lpstr>ŞİDDETİN TARİHSEL SÜRECİ</vt:lpstr>
      <vt:lpstr>TEMEL İLKELER </vt:lpstr>
      <vt:lpstr>GELENEKSEL UYGULAMALAR</vt:lpstr>
      <vt:lpstr>PowerPoint Sunusu</vt:lpstr>
      <vt:lpstr>PowerPoint Sunusu</vt:lpstr>
      <vt:lpstr>PowerPoint Sunusu</vt:lpstr>
      <vt:lpstr>PowerPoint Sunusu</vt:lpstr>
      <vt:lpstr>PowerPoint Sunusu</vt:lpstr>
      <vt:lpstr>ŞİDDET ŞEKİLLERİ</vt:lpstr>
      <vt:lpstr>PowerPoint Sunusu</vt:lpstr>
      <vt:lpstr>ŞİDDETE MARUZ KALAN KADINI NELER BEKLİYOR?</vt:lpstr>
      <vt:lpstr>ŞİDDETE UĞRAYAN KADINLARIN ORTAK NOKTALARI</vt:lpstr>
      <vt:lpstr>ŞİDDET UYGULAYAN ERKEKLERİN ORTAK ÖZELLİKLERİ</vt:lpstr>
      <vt:lpstr>Kadına şiddet kökten çözülebilir mi ? </vt:lpstr>
      <vt:lpstr>AİLE İÇİ ŞİDDETİN ÇOCUKLARA ETKİLERİ</vt:lpstr>
      <vt:lpstr>PowerPoint Sunusu</vt:lpstr>
      <vt:lpstr>PowerPoint Sunusu</vt:lpstr>
      <vt:lpstr>ŞİDDET MADURU KADINLARIN BAŞVURU YAPACAĞI KURUMLAR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KADINA ŞİDDETİN ÖNLENMESİ</dc:title>
  <dc:creator>Win10</dc:creator>
  <cp:lastModifiedBy>Win10</cp:lastModifiedBy>
  <cp:revision>15</cp:revision>
  <dcterms:created xsi:type="dcterms:W3CDTF">2020-10-19T09:10:54Z</dcterms:created>
  <dcterms:modified xsi:type="dcterms:W3CDTF">2020-10-21T06:48:57Z</dcterms:modified>
</cp:coreProperties>
</file>